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E4BE8-35F7-4541-8A30-CC3642787CB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fa-IR"/>
        </a:p>
      </dgm:t>
    </dgm:pt>
    <dgm:pt modelId="{23B7D043-3C5F-4FC0-BAD6-855139DA310D}">
      <dgm:prSet phldrT="[Text]"/>
      <dgm:spPr/>
      <dgm:t>
        <a:bodyPr/>
        <a:lstStyle/>
        <a:p>
          <a:pPr rtl="1"/>
          <a:r>
            <a:rPr lang="fa-IR" dirty="0" smtClean="0"/>
            <a:t>سوءتغذیه</a:t>
          </a:r>
          <a:endParaRPr lang="fa-IR" dirty="0"/>
        </a:p>
      </dgm:t>
    </dgm:pt>
    <dgm:pt modelId="{76B175CB-48A4-4AFC-B4E0-2573FAD631C5}" type="parTrans" cxnId="{C33F2A92-28A6-4A2B-BD9D-29720AF11650}">
      <dgm:prSet/>
      <dgm:spPr/>
      <dgm:t>
        <a:bodyPr/>
        <a:lstStyle/>
        <a:p>
          <a:pPr rtl="1"/>
          <a:endParaRPr lang="fa-IR"/>
        </a:p>
      </dgm:t>
    </dgm:pt>
    <dgm:pt modelId="{15AB0094-4B59-4E1E-A0A2-92D15F48FA85}" type="sibTrans" cxnId="{C33F2A92-28A6-4A2B-BD9D-29720AF11650}">
      <dgm:prSet/>
      <dgm:spPr/>
      <dgm:t>
        <a:bodyPr/>
        <a:lstStyle/>
        <a:p>
          <a:pPr rtl="1"/>
          <a:endParaRPr lang="fa-IR"/>
        </a:p>
      </dgm:t>
    </dgm:pt>
    <dgm:pt modelId="{784A97DF-C274-4460-BA87-B81F8AF45DD0}">
      <dgm:prSet phldrT="[Text]"/>
      <dgm:spPr/>
      <dgm:t>
        <a:bodyPr/>
        <a:lstStyle/>
        <a:p>
          <a:pPr algn="r" rtl="1"/>
          <a:r>
            <a:rPr lang="fa-IR" dirty="0" smtClean="0"/>
            <a:t>کاهش وزن بیش از 1 پوند در ماه</a:t>
          </a:r>
          <a:endParaRPr lang="fa-IR" dirty="0"/>
        </a:p>
      </dgm:t>
    </dgm:pt>
    <dgm:pt modelId="{9EC62719-FA91-4AEA-8878-C5712D5834B3}" type="parTrans" cxnId="{807B02BA-720E-43DE-AD2A-FECE7DFBF7A8}">
      <dgm:prSet/>
      <dgm:spPr/>
      <dgm:t>
        <a:bodyPr/>
        <a:lstStyle/>
        <a:p>
          <a:pPr rtl="1"/>
          <a:endParaRPr lang="fa-IR"/>
        </a:p>
      </dgm:t>
    </dgm:pt>
    <dgm:pt modelId="{5CAF1445-0B22-49A8-9B39-392C2934CEAB}" type="sibTrans" cxnId="{807B02BA-720E-43DE-AD2A-FECE7DFBF7A8}">
      <dgm:prSet/>
      <dgm:spPr/>
      <dgm:t>
        <a:bodyPr/>
        <a:lstStyle/>
        <a:p>
          <a:pPr rtl="1"/>
          <a:endParaRPr lang="fa-IR"/>
        </a:p>
      </dgm:t>
    </dgm:pt>
    <dgm:pt modelId="{1A3A1BE5-66B8-44AA-9AD3-E52E3C7B2C9C}">
      <dgm:prSet phldrT="[Text]"/>
      <dgm:spPr/>
      <dgm:t>
        <a:bodyPr/>
        <a:lstStyle/>
        <a:p>
          <a:pPr rtl="1"/>
          <a:r>
            <a:rPr lang="fa-IR" dirty="0" smtClean="0"/>
            <a:t>آلبومین سرم کمتر از </a:t>
          </a:r>
          <a:r>
            <a:rPr lang="en-US" dirty="0" smtClean="0"/>
            <a:t>3.5g/dl</a:t>
          </a:r>
          <a:endParaRPr lang="fa-IR" dirty="0"/>
        </a:p>
      </dgm:t>
    </dgm:pt>
    <dgm:pt modelId="{33FABBA8-1ED3-4775-AD71-A007B3BEADC6}" type="parTrans" cxnId="{765330DE-C08C-4A95-A9A7-BD0336796E1C}">
      <dgm:prSet/>
      <dgm:spPr/>
      <dgm:t>
        <a:bodyPr/>
        <a:lstStyle/>
        <a:p>
          <a:pPr rtl="1"/>
          <a:endParaRPr lang="fa-IR"/>
        </a:p>
      </dgm:t>
    </dgm:pt>
    <dgm:pt modelId="{A294D51E-6754-4BAF-97E0-E3269DBDCF86}" type="sibTrans" cxnId="{765330DE-C08C-4A95-A9A7-BD0336796E1C}">
      <dgm:prSet/>
      <dgm:spPr/>
      <dgm:t>
        <a:bodyPr/>
        <a:lstStyle/>
        <a:p>
          <a:pPr rtl="1"/>
          <a:endParaRPr lang="fa-IR"/>
        </a:p>
      </dgm:t>
    </dgm:pt>
    <dgm:pt modelId="{05973765-28A7-476A-9C25-01D5EADF4E0B}" type="pres">
      <dgm:prSet presAssocID="{D52E4BE8-35F7-4541-8A30-CC3642787CB5}" presName="Name0" presStyleCnt="0">
        <dgm:presLayoutVars>
          <dgm:chMax val="1"/>
          <dgm:chPref val="1"/>
          <dgm:dir/>
          <dgm:animOne val="branch"/>
          <dgm:animLvl val="lvl"/>
        </dgm:presLayoutVars>
      </dgm:prSet>
      <dgm:spPr/>
      <dgm:t>
        <a:bodyPr/>
        <a:lstStyle/>
        <a:p>
          <a:pPr rtl="1"/>
          <a:endParaRPr lang="fa-IR"/>
        </a:p>
      </dgm:t>
    </dgm:pt>
    <dgm:pt modelId="{280A7D07-7FE4-4103-8AEE-1BCE2CE4C9F0}" type="pres">
      <dgm:prSet presAssocID="{23B7D043-3C5F-4FC0-BAD6-855139DA310D}" presName="singleCycle" presStyleCnt="0"/>
      <dgm:spPr/>
    </dgm:pt>
    <dgm:pt modelId="{1FC8C368-AE2E-4D9E-A863-5F15FC16B5B8}" type="pres">
      <dgm:prSet presAssocID="{23B7D043-3C5F-4FC0-BAD6-855139DA310D}" presName="singleCenter" presStyleLbl="node1" presStyleIdx="0" presStyleCnt="3" custScaleX="372491" custScaleY="78591">
        <dgm:presLayoutVars>
          <dgm:chMax val="7"/>
          <dgm:chPref val="7"/>
        </dgm:presLayoutVars>
      </dgm:prSet>
      <dgm:spPr/>
      <dgm:t>
        <a:bodyPr/>
        <a:lstStyle/>
        <a:p>
          <a:pPr rtl="1"/>
          <a:endParaRPr lang="fa-IR"/>
        </a:p>
      </dgm:t>
    </dgm:pt>
    <dgm:pt modelId="{C2F7EDB7-06E5-4413-B890-ED44A8F9A642}" type="pres">
      <dgm:prSet presAssocID="{9EC62719-FA91-4AEA-8878-C5712D5834B3}" presName="Name56" presStyleLbl="parChTrans1D2" presStyleIdx="0" presStyleCnt="2"/>
      <dgm:spPr/>
      <dgm:t>
        <a:bodyPr/>
        <a:lstStyle/>
        <a:p>
          <a:pPr rtl="1"/>
          <a:endParaRPr lang="fa-IR"/>
        </a:p>
      </dgm:t>
    </dgm:pt>
    <dgm:pt modelId="{563512B2-7008-49F6-AF8D-BC8E397196CB}" type="pres">
      <dgm:prSet presAssocID="{784A97DF-C274-4460-BA87-B81F8AF45DD0}" presName="text0" presStyleLbl="node1" presStyleIdx="1" presStyleCnt="3" custScaleX="551913" custScaleY="110245" custRadScaleRad="96952" custRadScaleInc="-668">
        <dgm:presLayoutVars>
          <dgm:bulletEnabled val="1"/>
        </dgm:presLayoutVars>
      </dgm:prSet>
      <dgm:spPr/>
      <dgm:t>
        <a:bodyPr/>
        <a:lstStyle/>
        <a:p>
          <a:pPr rtl="1"/>
          <a:endParaRPr lang="fa-IR"/>
        </a:p>
      </dgm:t>
    </dgm:pt>
    <dgm:pt modelId="{FEAA93D5-1237-4A81-AA95-E1190EDBD8B0}" type="pres">
      <dgm:prSet presAssocID="{33FABBA8-1ED3-4775-AD71-A007B3BEADC6}" presName="Name56" presStyleLbl="parChTrans1D2" presStyleIdx="1" presStyleCnt="2"/>
      <dgm:spPr/>
      <dgm:t>
        <a:bodyPr/>
        <a:lstStyle/>
        <a:p>
          <a:pPr rtl="1"/>
          <a:endParaRPr lang="fa-IR"/>
        </a:p>
      </dgm:t>
    </dgm:pt>
    <dgm:pt modelId="{D610D30D-3429-43A5-8776-2D08D2394D4B}" type="pres">
      <dgm:prSet presAssocID="{1A3A1BE5-66B8-44AA-9AD3-E52E3C7B2C9C}" presName="text0" presStyleLbl="node1" presStyleIdx="2" presStyleCnt="3" custScaleX="567948" custRadScaleRad="97991" custRadScaleInc="-661">
        <dgm:presLayoutVars>
          <dgm:bulletEnabled val="1"/>
        </dgm:presLayoutVars>
      </dgm:prSet>
      <dgm:spPr/>
      <dgm:t>
        <a:bodyPr/>
        <a:lstStyle/>
        <a:p>
          <a:pPr rtl="1"/>
          <a:endParaRPr lang="fa-IR"/>
        </a:p>
      </dgm:t>
    </dgm:pt>
  </dgm:ptLst>
  <dgm:cxnLst>
    <dgm:cxn modelId="{C33F2A92-28A6-4A2B-BD9D-29720AF11650}" srcId="{D52E4BE8-35F7-4541-8A30-CC3642787CB5}" destId="{23B7D043-3C5F-4FC0-BAD6-855139DA310D}" srcOrd="0" destOrd="0" parTransId="{76B175CB-48A4-4AFC-B4E0-2573FAD631C5}" sibTransId="{15AB0094-4B59-4E1E-A0A2-92D15F48FA85}"/>
    <dgm:cxn modelId="{F6C1B616-3C9F-4753-8008-593BAA20D878}" type="presOf" srcId="{23B7D043-3C5F-4FC0-BAD6-855139DA310D}" destId="{1FC8C368-AE2E-4D9E-A863-5F15FC16B5B8}" srcOrd="0" destOrd="0" presId="urn:microsoft.com/office/officeart/2008/layout/RadialCluster"/>
    <dgm:cxn modelId="{82FF58CE-64CD-4DB0-B0D0-E83188C428A1}" type="presOf" srcId="{1A3A1BE5-66B8-44AA-9AD3-E52E3C7B2C9C}" destId="{D610D30D-3429-43A5-8776-2D08D2394D4B}" srcOrd="0" destOrd="0" presId="urn:microsoft.com/office/officeart/2008/layout/RadialCluster"/>
    <dgm:cxn modelId="{A2E74084-0D7E-428D-9E09-ECD63975CC7E}" type="presOf" srcId="{D52E4BE8-35F7-4541-8A30-CC3642787CB5}" destId="{05973765-28A7-476A-9C25-01D5EADF4E0B}" srcOrd="0" destOrd="0" presId="urn:microsoft.com/office/officeart/2008/layout/RadialCluster"/>
    <dgm:cxn modelId="{6274E243-05D9-4825-8678-6946D6206775}" type="presOf" srcId="{33FABBA8-1ED3-4775-AD71-A007B3BEADC6}" destId="{FEAA93D5-1237-4A81-AA95-E1190EDBD8B0}" srcOrd="0" destOrd="0" presId="urn:microsoft.com/office/officeart/2008/layout/RadialCluster"/>
    <dgm:cxn modelId="{765330DE-C08C-4A95-A9A7-BD0336796E1C}" srcId="{23B7D043-3C5F-4FC0-BAD6-855139DA310D}" destId="{1A3A1BE5-66B8-44AA-9AD3-E52E3C7B2C9C}" srcOrd="1" destOrd="0" parTransId="{33FABBA8-1ED3-4775-AD71-A007B3BEADC6}" sibTransId="{A294D51E-6754-4BAF-97E0-E3269DBDCF86}"/>
    <dgm:cxn modelId="{CADC7C47-7C3C-424D-B1CE-1E1C28BB0872}" type="presOf" srcId="{784A97DF-C274-4460-BA87-B81F8AF45DD0}" destId="{563512B2-7008-49F6-AF8D-BC8E397196CB}" srcOrd="0" destOrd="0" presId="urn:microsoft.com/office/officeart/2008/layout/RadialCluster"/>
    <dgm:cxn modelId="{6799F7B7-00B1-4F5E-8ADB-3EC828894F13}" type="presOf" srcId="{9EC62719-FA91-4AEA-8878-C5712D5834B3}" destId="{C2F7EDB7-06E5-4413-B890-ED44A8F9A642}" srcOrd="0" destOrd="0" presId="urn:microsoft.com/office/officeart/2008/layout/RadialCluster"/>
    <dgm:cxn modelId="{807B02BA-720E-43DE-AD2A-FECE7DFBF7A8}" srcId="{23B7D043-3C5F-4FC0-BAD6-855139DA310D}" destId="{784A97DF-C274-4460-BA87-B81F8AF45DD0}" srcOrd="0" destOrd="0" parTransId="{9EC62719-FA91-4AEA-8878-C5712D5834B3}" sibTransId="{5CAF1445-0B22-49A8-9B39-392C2934CEAB}"/>
    <dgm:cxn modelId="{3646F80D-DB2F-4B0E-B042-B572B5EBDF68}" type="presParOf" srcId="{05973765-28A7-476A-9C25-01D5EADF4E0B}" destId="{280A7D07-7FE4-4103-8AEE-1BCE2CE4C9F0}" srcOrd="0" destOrd="0" presId="urn:microsoft.com/office/officeart/2008/layout/RadialCluster"/>
    <dgm:cxn modelId="{5E532F7E-2B4D-4D8F-B5C5-D8B178AD052B}" type="presParOf" srcId="{280A7D07-7FE4-4103-8AEE-1BCE2CE4C9F0}" destId="{1FC8C368-AE2E-4D9E-A863-5F15FC16B5B8}" srcOrd="0" destOrd="0" presId="urn:microsoft.com/office/officeart/2008/layout/RadialCluster"/>
    <dgm:cxn modelId="{0F5E77A4-FB36-4F21-80F3-F41FE10EDB12}" type="presParOf" srcId="{280A7D07-7FE4-4103-8AEE-1BCE2CE4C9F0}" destId="{C2F7EDB7-06E5-4413-B890-ED44A8F9A642}" srcOrd="1" destOrd="0" presId="urn:microsoft.com/office/officeart/2008/layout/RadialCluster"/>
    <dgm:cxn modelId="{ECF153A2-3A06-4D61-86D0-365BF53AB7D8}" type="presParOf" srcId="{280A7D07-7FE4-4103-8AEE-1BCE2CE4C9F0}" destId="{563512B2-7008-49F6-AF8D-BC8E397196CB}" srcOrd="2" destOrd="0" presId="urn:microsoft.com/office/officeart/2008/layout/RadialCluster"/>
    <dgm:cxn modelId="{F3FA6B86-BC5F-44B1-BACE-D516EBB3DCA0}" type="presParOf" srcId="{280A7D07-7FE4-4103-8AEE-1BCE2CE4C9F0}" destId="{FEAA93D5-1237-4A81-AA95-E1190EDBD8B0}" srcOrd="3" destOrd="0" presId="urn:microsoft.com/office/officeart/2008/layout/RadialCluster"/>
    <dgm:cxn modelId="{7CF28A98-2820-477F-A73B-841766266139}" type="presParOf" srcId="{280A7D07-7FE4-4103-8AEE-1BCE2CE4C9F0}" destId="{D610D30D-3429-43A5-8776-2D08D2394D4B}"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8C368-AE2E-4D9E-A863-5F15FC16B5B8}">
      <dsp:nvSpPr>
        <dsp:cNvPr id="0" name=""/>
        <dsp:cNvSpPr/>
      </dsp:nvSpPr>
      <dsp:spPr>
        <a:xfrm>
          <a:off x="1999085" y="1306723"/>
          <a:ext cx="3770650" cy="795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1">
            <a:lnSpc>
              <a:spcPct val="90000"/>
            </a:lnSpc>
            <a:spcBef>
              <a:spcPct val="0"/>
            </a:spcBef>
            <a:spcAft>
              <a:spcPct val="35000"/>
            </a:spcAft>
          </a:pPr>
          <a:r>
            <a:rPr lang="fa-IR" sz="3500" kern="1200" dirty="0" smtClean="0"/>
            <a:t>سوءتغذیه</a:t>
          </a:r>
          <a:endParaRPr lang="fa-IR" sz="3500" kern="1200" dirty="0"/>
        </a:p>
      </dsp:txBody>
      <dsp:txXfrm>
        <a:off x="2037921" y="1345559"/>
        <a:ext cx="3692978" cy="717888"/>
      </dsp:txXfrm>
    </dsp:sp>
    <dsp:sp modelId="{C2F7EDB7-06E5-4413-B890-ED44A8F9A642}">
      <dsp:nvSpPr>
        <dsp:cNvPr id="0" name=""/>
        <dsp:cNvSpPr/>
      </dsp:nvSpPr>
      <dsp:spPr>
        <a:xfrm rot="16163928">
          <a:off x="3609944" y="1039252"/>
          <a:ext cx="534971" cy="0"/>
        </a:xfrm>
        <a:custGeom>
          <a:avLst/>
          <a:gdLst/>
          <a:ahLst/>
          <a:cxnLst/>
          <a:rect l="0" t="0" r="0" b="0"/>
          <a:pathLst>
            <a:path>
              <a:moveTo>
                <a:pt x="0" y="0"/>
              </a:moveTo>
              <a:lnTo>
                <a:pt x="53497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512B2-7008-49F6-AF8D-BC8E397196CB}">
      <dsp:nvSpPr>
        <dsp:cNvPr id="0" name=""/>
        <dsp:cNvSpPr/>
      </dsp:nvSpPr>
      <dsp:spPr>
        <a:xfrm>
          <a:off x="1999088" y="24069"/>
          <a:ext cx="3743224" cy="7477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r" defTabSz="1111250" rtl="1">
            <a:lnSpc>
              <a:spcPct val="90000"/>
            </a:lnSpc>
            <a:spcBef>
              <a:spcPct val="0"/>
            </a:spcBef>
            <a:spcAft>
              <a:spcPct val="35000"/>
            </a:spcAft>
          </a:pPr>
          <a:r>
            <a:rPr lang="fa-IR" sz="2500" kern="1200" dirty="0" smtClean="0"/>
            <a:t>کاهش وزن بیش از 1 پوند در ماه</a:t>
          </a:r>
          <a:endParaRPr lang="fa-IR" sz="2500" kern="1200" dirty="0"/>
        </a:p>
      </dsp:txBody>
      <dsp:txXfrm>
        <a:off x="2035588" y="60569"/>
        <a:ext cx="3670224" cy="674711"/>
      </dsp:txXfrm>
    </dsp:sp>
    <dsp:sp modelId="{FEAA93D5-1237-4A81-AA95-E1190EDBD8B0}">
      <dsp:nvSpPr>
        <dsp:cNvPr id="0" name=""/>
        <dsp:cNvSpPr/>
      </dsp:nvSpPr>
      <dsp:spPr>
        <a:xfrm rot="5364306">
          <a:off x="3599711" y="2394127"/>
          <a:ext cx="583719" cy="0"/>
        </a:xfrm>
        <a:custGeom>
          <a:avLst/>
          <a:gdLst/>
          <a:ahLst/>
          <a:cxnLst/>
          <a:rect l="0" t="0" r="0" b="0"/>
          <a:pathLst>
            <a:path>
              <a:moveTo>
                <a:pt x="0" y="0"/>
              </a:moveTo>
              <a:lnTo>
                <a:pt x="58371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10D30D-3429-43A5-8776-2D08D2394D4B}">
      <dsp:nvSpPr>
        <dsp:cNvPr id="0" name=""/>
        <dsp:cNvSpPr/>
      </dsp:nvSpPr>
      <dsp:spPr>
        <a:xfrm>
          <a:off x="1972133" y="2685971"/>
          <a:ext cx="3851978" cy="6782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fa-IR" sz="2800" kern="1200" dirty="0" smtClean="0"/>
            <a:t>آلبومین سرم کمتر از </a:t>
          </a:r>
          <a:r>
            <a:rPr lang="en-US" sz="2800" kern="1200" dirty="0" smtClean="0"/>
            <a:t>3.5g/dl</a:t>
          </a:r>
          <a:endParaRPr lang="fa-IR" sz="2800" kern="1200" dirty="0"/>
        </a:p>
      </dsp:txBody>
      <dsp:txXfrm>
        <a:off x="2005241" y="2719079"/>
        <a:ext cx="3785762" cy="61201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3498B9B-EDFA-41C4-B573-810B946FB099}" type="datetimeFigureOut">
              <a:rPr lang="fa-IR" smtClean="0"/>
              <a:t>14/11/1439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A64A475-BBB1-4E59-95C0-CF22CC567293}" type="slidenum">
              <a:rPr lang="fa-IR" smtClean="0"/>
              <a:t>‹#›</a:t>
            </a:fld>
            <a:endParaRPr lang="fa-IR"/>
          </a:p>
        </p:txBody>
      </p:sp>
    </p:spTree>
    <p:extLst>
      <p:ext uri="{BB962C8B-B14F-4D97-AF65-F5344CB8AC3E}">
        <p14:creationId xmlns:p14="http://schemas.microsoft.com/office/powerpoint/2010/main" val="3063003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A64A475-BBB1-4E59-95C0-CF22CC567293}" type="slidenum">
              <a:rPr lang="fa-IR" smtClean="0"/>
              <a:t>1</a:t>
            </a:fld>
            <a:endParaRPr lang="fa-IR"/>
          </a:p>
        </p:txBody>
      </p:sp>
    </p:spTree>
    <p:extLst>
      <p:ext uri="{BB962C8B-B14F-4D97-AF65-F5344CB8AC3E}">
        <p14:creationId xmlns:p14="http://schemas.microsoft.com/office/powerpoint/2010/main" val="140543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A64A475-BBB1-4E59-95C0-CF22CC567293}" type="slidenum">
              <a:rPr lang="fa-IR" smtClean="0"/>
              <a:t>8</a:t>
            </a:fld>
            <a:endParaRPr lang="fa-IR"/>
          </a:p>
        </p:txBody>
      </p:sp>
    </p:spTree>
    <p:extLst>
      <p:ext uri="{BB962C8B-B14F-4D97-AF65-F5344CB8AC3E}">
        <p14:creationId xmlns:p14="http://schemas.microsoft.com/office/powerpoint/2010/main" val="790778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4A9B22-0D5F-4CD3-9579-D6EDD6D167DF}" type="datetime1">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58ADD-BB0A-4099-899C-7BC241F3CF5E}"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88A98-2E28-4139-9AF0-47217C65F299}"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B72B2-1473-4916-AE82-DDAB6EB09D16}"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21C71-2CD0-43DA-BCA1-1E7275FCECC4}"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06309D8-E66C-402B-8E0C-1E3AEC4B3B8F}" type="datetime1">
              <a:rPr lang="en-US" smtClean="0"/>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5F50411-F543-43E9-A01D-63C7EF1A87A0}" type="datetime1">
              <a:rPr lang="en-US" smtClean="0"/>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8CF8B-E4EA-4C43-A30C-D4E5BB1E3056}" type="datetime1">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CFADF-A7D4-4C02-8DA6-13B685A2B6D7}" type="datetime1">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9D4230-F593-461C-920C-428E2B0CC78F}" type="datetime1">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86B19-D307-4D91-9A7B-8E371766D938}" type="datetime1">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7FE218-47AF-4BD1-B754-6767A2EC4DC0}"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0C676F-291D-4437-B4AA-07960C4282F5}" type="datetime1">
              <a:rPr lang="en-US" smtClean="0"/>
              <a:t>7/26/2018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20A8F1-B784-45E3-A32D-E0D19378F9DF}" type="datetime1">
              <a:rPr lang="en-US" smtClean="0"/>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3AD15F-7627-4280-A8F6-C41022F447EB}" type="datetime1">
              <a:rPr lang="en-US" smtClean="0"/>
              <a:t>7/26/2018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648DA-9BDE-4EA5-9881-F63AC2D4BFF9}"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B3738-794E-4987-A566-142F9E3CEA03}" type="datetime1">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20F5D99-F828-4E35-BE75-8FD668160DBF}" type="datetime1">
              <a:rPr lang="en-US" smtClean="0"/>
              <a:t>7/26/2018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122017"/>
          </a:xfrm>
        </p:spPr>
        <p:txBody>
          <a:bodyPr/>
          <a:lstStyle/>
          <a:p>
            <a:endParaRPr lang="fa-I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411" y="1300785"/>
            <a:ext cx="6658378" cy="3490156"/>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532438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29" y="-1652954"/>
            <a:ext cx="11570677" cy="8335107"/>
          </a:xfrm>
        </p:spPr>
        <p:txBody>
          <a:bodyPr>
            <a:normAutofit/>
          </a:bodyPr>
          <a:lstStyle/>
          <a:p>
            <a:pPr algn="r">
              <a:lnSpc>
                <a:spcPct val="150000"/>
              </a:lnSpc>
            </a:pPr>
            <a:r>
              <a:rPr lang="fa-IR" sz="2800" b="1" dirty="0" smtClean="0">
                <a:cs typeface="B Nazanin" panose="00000400000000000000" pitchFamily="2" charset="-78"/>
              </a:rPr>
              <a:t>کمبود ریز مغذی ها در سالمندان:</a:t>
            </a:r>
            <a:br>
              <a:rPr lang="fa-IR" sz="2800" b="1" dirty="0" smtClean="0">
                <a:cs typeface="B Nazanin" panose="00000400000000000000" pitchFamily="2" charset="-78"/>
              </a:rPr>
            </a:br>
            <a:r>
              <a:rPr lang="fa-IR" sz="2700" b="1" dirty="0" smtClean="0">
                <a:cs typeface="B Nazanin" panose="00000400000000000000" pitchFamily="2" charset="-78"/>
              </a:rPr>
              <a:t>کمبود ویتامین </a:t>
            </a:r>
            <a:r>
              <a:rPr lang="en-US" sz="2700" b="1" dirty="0" smtClean="0">
                <a:cs typeface="B Nazanin" panose="00000400000000000000" pitchFamily="2" charset="-78"/>
              </a:rPr>
              <a:t>b12 </a:t>
            </a:r>
            <a:r>
              <a:rPr lang="fa-IR" sz="2700" b="1" dirty="0" smtClean="0">
                <a:cs typeface="B Nazanin" panose="00000400000000000000" pitchFamily="2" charset="-78"/>
              </a:rPr>
              <a:t> </a:t>
            </a:r>
            <a:r>
              <a:rPr lang="fa-IR" sz="2000" dirty="0" smtClean="0">
                <a:cs typeface="B Nazanin" panose="00000400000000000000" pitchFamily="2" charset="-78"/>
              </a:rPr>
              <a:t>می تواند ناشی از بیماری های نورولوژیک ،سایگولوژیک،خونی ، فقدان فاکتور داخلی ،سوءجذب ناشی از گاستریت یا عفونت های هلیکوباکتر پیلوری باشد.</a:t>
            </a:r>
            <a:br>
              <a:rPr lang="fa-IR" sz="2000" dirty="0" smtClean="0">
                <a:cs typeface="B Nazanin" panose="00000400000000000000" pitchFamily="2" charset="-78"/>
              </a:rPr>
            </a:br>
            <a:r>
              <a:rPr lang="fa-IR" sz="2700" b="1" dirty="0" smtClean="0">
                <a:cs typeface="B Nazanin" panose="00000400000000000000" pitchFamily="2" charset="-78"/>
              </a:rPr>
              <a:t>علایم:</a:t>
            </a:r>
            <a:br>
              <a:rPr lang="fa-IR" sz="2700" b="1" dirty="0" smtClean="0">
                <a:cs typeface="B Nazanin" panose="00000400000000000000" pitchFamily="2" charset="-78"/>
              </a:rPr>
            </a:br>
            <a:r>
              <a:rPr lang="fa-IR" sz="2000" dirty="0" smtClean="0">
                <a:cs typeface="B Nazanin" panose="00000400000000000000" pitchFamily="2" charset="-78"/>
              </a:rPr>
              <a:t>خستگی زودرس،فراموشی،گیجی،ضعف عضلانی می باشد.</a:t>
            </a:r>
            <a:br>
              <a:rPr lang="fa-IR" sz="2000" dirty="0" smtClean="0">
                <a:cs typeface="B Nazanin" panose="00000400000000000000" pitchFamily="2" charset="-78"/>
              </a:rPr>
            </a:br>
            <a:r>
              <a:rPr lang="fa-IR" sz="2700" b="1" dirty="0" smtClean="0">
                <a:cs typeface="B Nazanin" panose="00000400000000000000" pitchFamily="2" charset="-78"/>
              </a:rPr>
              <a:t>کمبود فولات:</a:t>
            </a:r>
            <a:r>
              <a:rPr lang="fa-IR" sz="2000" dirty="0" smtClean="0">
                <a:cs typeface="B Nazanin" panose="00000400000000000000" pitchFamily="2" charset="-78"/>
              </a:rPr>
              <a:t>نقش مهمی را در تولید هموسیستین ایفا می کند.عامل خطری برای ترومبوز،آلزایمرو پارکینسون می باشد.غنی سازی غلات و فولات تاثیر مثبتی بر سطح فولات دارد.در صورت نیاز به مکمل حاوی فولات ،سطح ویتامین </a:t>
            </a:r>
            <a:r>
              <a:rPr lang="en-US" sz="2000" dirty="0" smtClean="0">
                <a:cs typeface="B Nazanin" panose="00000400000000000000" pitchFamily="2" charset="-78"/>
              </a:rPr>
              <a:t>b12</a:t>
            </a:r>
            <a:r>
              <a:rPr lang="fa-IR" sz="2000" dirty="0" smtClean="0">
                <a:cs typeface="B Nazanin" panose="00000400000000000000" pitchFamily="2" charset="-78"/>
              </a:rPr>
              <a:t> نیز باید پایش شود.</a:t>
            </a:r>
            <a:br>
              <a:rPr lang="fa-IR" sz="2000" dirty="0" smtClean="0">
                <a:cs typeface="B Nazanin" panose="00000400000000000000" pitchFamily="2" charset="-78"/>
              </a:rPr>
            </a:br>
            <a:endParaRPr lang="fa-IR" sz="2800" b="1"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3931260" y="4360986"/>
            <a:ext cx="2117848" cy="2321167"/>
          </a:xfrm>
          <a:prstGeom prst="rect">
            <a:avLst/>
          </a:prstGeom>
        </p:spPr>
      </p:pic>
      <p:pic>
        <p:nvPicPr>
          <p:cNvPr id="4" name="Picture 3"/>
          <p:cNvPicPr>
            <a:picLocks noChangeAspect="1"/>
          </p:cNvPicPr>
          <p:nvPr/>
        </p:nvPicPr>
        <p:blipFill>
          <a:blip r:embed="rId3"/>
          <a:stretch>
            <a:fillRect/>
          </a:stretch>
        </p:blipFill>
        <p:spPr>
          <a:xfrm>
            <a:off x="1272136" y="4360986"/>
            <a:ext cx="2262372" cy="2321168"/>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746630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3775" y="476519"/>
            <a:ext cx="10599938" cy="4524315"/>
          </a:xfrm>
          <a:prstGeom prst="rect">
            <a:avLst/>
          </a:prstGeom>
          <a:noFill/>
        </p:spPr>
        <p:txBody>
          <a:bodyPr wrap="square" rtlCol="1">
            <a:spAutoFit/>
          </a:bodyPr>
          <a:lstStyle/>
          <a:p>
            <a:pPr algn="r" rtl="1">
              <a:lnSpc>
                <a:spcPct val="150000"/>
              </a:lnSpc>
            </a:pPr>
            <a:r>
              <a:rPr lang="fa-IR" sz="2400" b="1" dirty="0">
                <a:cs typeface="B Nazanin" panose="00000400000000000000" pitchFamily="2" charset="-78"/>
              </a:rPr>
              <a:t>کمبود ویتامین </a:t>
            </a:r>
            <a:r>
              <a:rPr lang="en-US" sz="2400" b="1" dirty="0">
                <a:cs typeface="B Nazanin" panose="00000400000000000000" pitchFamily="2" charset="-78"/>
              </a:rPr>
              <a:t> </a:t>
            </a:r>
            <a:r>
              <a:rPr lang="en-US" sz="2400" b="1" dirty="0" smtClean="0">
                <a:cs typeface="B Nazanin" panose="00000400000000000000" pitchFamily="2" charset="-78"/>
              </a:rPr>
              <a:t>D</a:t>
            </a:r>
            <a:r>
              <a:rPr lang="fa-IR" sz="2400" b="1" dirty="0" smtClean="0">
                <a:cs typeface="B Nazanin" panose="00000400000000000000" pitchFamily="2" charset="-78"/>
              </a:rPr>
              <a:t>و </a:t>
            </a:r>
            <a:r>
              <a:rPr lang="fa-IR" sz="2400" b="1" dirty="0">
                <a:cs typeface="B Nazanin" panose="00000400000000000000" pitchFamily="2" charset="-78"/>
              </a:rPr>
              <a:t>کلسیم:</a:t>
            </a:r>
            <a:br>
              <a:rPr lang="fa-IR" sz="2400" b="1" dirty="0">
                <a:cs typeface="B Nazanin" panose="00000400000000000000" pitchFamily="2" charset="-78"/>
              </a:rPr>
            </a:br>
            <a:r>
              <a:rPr lang="fa-IR" sz="2400" dirty="0">
                <a:cs typeface="B Nazanin" panose="00000400000000000000" pitchFamily="2" charset="-78"/>
              </a:rPr>
              <a:t>کاهش تماس با نورخورشید،اختلال در سنتز پوستی پیش ساز ویتامین </a:t>
            </a:r>
            <a:r>
              <a:rPr lang="en-US" sz="2400" dirty="0">
                <a:cs typeface="B Nazanin" panose="00000400000000000000" pitchFamily="2" charset="-78"/>
              </a:rPr>
              <a:t>d</a:t>
            </a:r>
            <a:r>
              <a:rPr lang="fa-IR" sz="2400" dirty="0">
                <a:cs typeface="B Nazanin" panose="00000400000000000000" pitchFamily="2" charset="-78"/>
              </a:rPr>
              <a:t> کاهش هیدروکلسیکاسیون کلیوی در سالمندان از علل فقر ویتامین </a:t>
            </a:r>
            <a:r>
              <a:rPr lang="en-US" sz="2400" dirty="0">
                <a:cs typeface="B Nazanin" panose="00000400000000000000" pitchFamily="2" charset="-78"/>
              </a:rPr>
              <a:t>d</a:t>
            </a:r>
            <a:r>
              <a:rPr lang="fa-IR" sz="2400" dirty="0">
                <a:cs typeface="B Nazanin" panose="00000400000000000000" pitchFamily="2" charset="-78"/>
              </a:rPr>
              <a:t> می باشد.همچنین با افزایش سن دریافت روزانه  این ویتامین کاهش می یابد.</a:t>
            </a:r>
            <a:r>
              <a:rPr lang="fa-IR" dirty="0">
                <a:cs typeface="B Nazanin" panose="00000400000000000000" pitchFamily="2" charset="-78"/>
              </a:rPr>
              <a:t/>
            </a:r>
            <a:br>
              <a:rPr lang="fa-IR" dirty="0">
                <a:cs typeface="B Nazanin" panose="00000400000000000000" pitchFamily="2" charset="-78"/>
              </a:rPr>
            </a:br>
            <a:r>
              <a:rPr lang="fa-IR" sz="2400" b="1" dirty="0">
                <a:cs typeface="B Nazanin" panose="00000400000000000000" pitchFamily="2" charset="-78"/>
              </a:rPr>
              <a:t>علایم کاهش ویتامین </a:t>
            </a:r>
            <a:r>
              <a:rPr lang="en-US" sz="2400" b="1" dirty="0">
                <a:cs typeface="B Nazanin" panose="00000400000000000000" pitchFamily="2" charset="-78"/>
              </a:rPr>
              <a:t>D</a:t>
            </a:r>
            <a:r>
              <a:rPr lang="fa-IR" sz="2400" b="1" dirty="0" smtClean="0">
                <a:cs typeface="B Nazanin" panose="00000400000000000000" pitchFamily="2" charset="-78"/>
              </a:rPr>
              <a:t>:</a:t>
            </a:r>
            <a:r>
              <a:rPr lang="fa-IR" sz="2400" b="1" dirty="0">
                <a:cs typeface="B Nazanin" panose="00000400000000000000" pitchFamily="2" charset="-78"/>
              </a:rPr>
              <a:t/>
            </a:r>
            <a:br>
              <a:rPr lang="fa-IR" sz="2400" b="1" dirty="0">
                <a:cs typeface="B Nazanin" panose="00000400000000000000" pitchFamily="2" charset="-78"/>
              </a:rPr>
            </a:br>
            <a:r>
              <a:rPr lang="fa-IR" sz="2400" dirty="0">
                <a:cs typeface="B Nazanin" panose="00000400000000000000" pitchFamily="2" charset="-78"/>
              </a:rPr>
              <a:t>ضعف عضلانی ،اختلال عملکردی،افسردگی،افزایش احتمال شکستگی ،هایپوکلسمی ،افزایش هورمون پاراتیرویید</a:t>
            </a:r>
            <a:br>
              <a:rPr lang="fa-IR" sz="2400" dirty="0">
                <a:cs typeface="B Nazanin" panose="00000400000000000000" pitchFamily="2" charset="-78"/>
              </a:rPr>
            </a:br>
            <a:r>
              <a:rPr lang="fa-IR" sz="2400" dirty="0">
                <a:cs typeface="B Nazanin" panose="00000400000000000000" pitchFamily="2" charset="-78"/>
              </a:rPr>
              <a:t>اکثر سالمندان سطح پایینی از </a:t>
            </a:r>
            <a:r>
              <a:rPr lang="fa-IR" sz="2400" dirty="0" smtClean="0">
                <a:cs typeface="B Nazanin" panose="00000400000000000000" pitchFamily="2" charset="-78"/>
              </a:rPr>
              <a:t>(</a:t>
            </a:r>
            <a:r>
              <a:rPr lang="en-US" sz="2400" dirty="0" smtClean="0">
                <a:cs typeface="B Nazanin" panose="00000400000000000000" pitchFamily="2" charset="-78"/>
              </a:rPr>
              <a:t>VITD </a:t>
            </a:r>
            <a:r>
              <a:rPr lang="en-US" sz="2400" dirty="0">
                <a:cs typeface="B Nazanin" panose="00000400000000000000" pitchFamily="2" charset="-78"/>
              </a:rPr>
              <a:t>(25 </a:t>
            </a:r>
            <a:r>
              <a:rPr lang="en-US" sz="2400" dirty="0" smtClean="0">
                <a:cs typeface="B Nazanin" panose="00000400000000000000" pitchFamily="2" charset="-78"/>
              </a:rPr>
              <a:t>OH</a:t>
            </a:r>
            <a:r>
              <a:rPr lang="fa-IR" sz="2400" dirty="0" smtClean="0">
                <a:cs typeface="B Nazanin" panose="00000400000000000000" pitchFamily="2" charset="-78"/>
              </a:rPr>
              <a:t>دارند </a:t>
            </a:r>
            <a:r>
              <a:rPr lang="fa-IR" sz="2400" dirty="0">
                <a:cs typeface="B Nazanin" panose="00000400000000000000" pitchFamily="2" charset="-78"/>
              </a:rPr>
              <a:t>لذا پایش سطح آن برای همه سالمندان با ریسک بالا توصیه می شود.رساندن آن به سطح حداقل </a:t>
            </a:r>
            <a:r>
              <a:rPr lang="en-US" sz="2400" dirty="0" smtClean="0">
                <a:cs typeface="B Nazanin" panose="00000400000000000000" pitchFamily="2" charset="-78"/>
              </a:rPr>
              <a:t>30ng/ml</a:t>
            </a:r>
            <a:r>
              <a:rPr lang="fa-IR" sz="2400" dirty="0" smtClean="0">
                <a:cs typeface="B Nazanin" panose="00000400000000000000" pitchFamily="2" charset="-78"/>
              </a:rPr>
              <a:t> هدف درمان می باشد.</a:t>
            </a:r>
          </a:p>
          <a:p>
            <a:pPr algn="r" rtl="1"/>
            <a:r>
              <a:rPr lang="fa-IR" b="1" dirty="0">
                <a:cs typeface="B Zar" panose="00000400000000000000" pitchFamily="2" charset="-78"/>
              </a:rPr>
              <a:t/>
            </a:r>
            <a:br>
              <a:rPr lang="fa-IR" b="1" dirty="0">
                <a:cs typeface="B Zar" panose="00000400000000000000" pitchFamily="2" charset="-78"/>
              </a:rPr>
            </a:br>
            <a:endParaRPr lang="fa-IR" dirty="0"/>
          </a:p>
        </p:txBody>
      </p:sp>
      <p:pic>
        <p:nvPicPr>
          <p:cNvPr id="5" name="Picture 4"/>
          <p:cNvPicPr>
            <a:picLocks noChangeAspect="1"/>
          </p:cNvPicPr>
          <p:nvPr/>
        </p:nvPicPr>
        <p:blipFill>
          <a:blip r:embed="rId2"/>
          <a:stretch>
            <a:fillRect/>
          </a:stretch>
        </p:blipFill>
        <p:spPr>
          <a:xfrm>
            <a:off x="1143000" y="3962400"/>
            <a:ext cx="2110154" cy="2895600"/>
          </a:xfrm>
          <a:prstGeom prst="rect">
            <a:avLst/>
          </a:prstGeom>
        </p:spPr>
      </p:pic>
      <p:pic>
        <p:nvPicPr>
          <p:cNvPr id="6" name="Picture 5"/>
          <p:cNvPicPr>
            <a:picLocks noChangeAspect="1"/>
          </p:cNvPicPr>
          <p:nvPr/>
        </p:nvPicPr>
        <p:blipFill>
          <a:blip r:embed="rId3"/>
          <a:stretch>
            <a:fillRect/>
          </a:stretch>
        </p:blipFill>
        <p:spPr>
          <a:xfrm>
            <a:off x="3480069" y="4624754"/>
            <a:ext cx="3518608" cy="2233246"/>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624307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9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65291" y="1275009"/>
            <a:ext cx="10432512" cy="4121239"/>
          </a:xfrm>
        </p:spPr>
        <p:txBody>
          <a:bodyPr>
            <a:noAutofit/>
          </a:bodyPr>
          <a:lstStyle/>
          <a:p>
            <a:pPr algn="justLow">
              <a:buFont typeface="Wingdings" panose="05000000000000000000" pitchFamily="2" charset="2"/>
              <a:buChar char="ü"/>
            </a:pPr>
            <a:r>
              <a:rPr lang="fa-IR" sz="2400" b="1" dirty="0" smtClean="0">
                <a:cs typeface="B Nazanin" panose="00000400000000000000" pitchFamily="2" charset="-78"/>
              </a:rPr>
              <a:t>مکمل های  ویتامین </a:t>
            </a:r>
            <a:r>
              <a:rPr lang="en-US" sz="2400" b="1" dirty="0" smtClean="0">
                <a:cs typeface="B Nazanin" panose="00000400000000000000" pitchFamily="2" charset="-78"/>
              </a:rPr>
              <a:t>D</a:t>
            </a:r>
            <a:r>
              <a:rPr lang="fa-IR" sz="2400" b="1" dirty="0" smtClean="0">
                <a:cs typeface="B Nazanin" panose="00000400000000000000" pitchFamily="2" charset="-78"/>
              </a:rPr>
              <a:t> حاوی کله کلسی فرول با دوز </a:t>
            </a:r>
            <a:r>
              <a:rPr lang="en-US" sz="2400" b="1" dirty="0" smtClean="0">
                <a:cs typeface="B Nazanin" panose="00000400000000000000" pitchFamily="2" charset="-78"/>
              </a:rPr>
              <a:t>600-800</a:t>
            </a:r>
            <a:r>
              <a:rPr lang="fa-IR" sz="2400" b="1" dirty="0" smtClean="0">
                <a:cs typeface="B Nazanin" panose="00000400000000000000" pitchFamily="2" charset="-78"/>
              </a:rPr>
              <a:t> میلی گرم روزانه جهت درمان افراد  با سطح </a:t>
            </a:r>
            <a:r>
              <a:rPr lang="en-US" sz="2400" b="1" dirty="0" smtClean="0">
                <a:cs typeface="B Nazanin" panose="00000400000000000000" pitchFamily="2" charset="-78"/>
              </a:rPr>
              <a:t>25OHD</a:t>
            </a:r>
            <a:endParaRPr lang="fa-IR" sz="2400" b="1" dirty="0" smtClean="0">
              <a:cs typeface="B Nazanin" panose="00000400000000000000" pitchFamily="2" charset="-78"/>
            </a:endParaRPr>
          </a:p>
          <a:p>
            <a:pPr marL="0" indent="0" algn="justLow">
              <a:buNone/>
            </a:pPr>
            <a:r>
              <a:rPr lang="fa-IR" sz="2400" b="1" dirty="0" smtClean="0">
                <a:cs typeface="B Nazanin" panose="00000400000000000000" pitchFamily="2" charset="-78"/>
              </a:rPr>
              <a:t> در محدوده </a:t>
            </a:r>
            <a:r>
              <a:rPr lang="en-US" sz="2400" b="1" dirty="0" smtClean="0">
                <a:cs typeface="B Nazanin" panose="00000400000000000000" pitchFamily="2" charset="-78"/>
              </a:rPr>
              <a:t>20-30 </a:t>
            </a:r>
            <a:r>
              <a:rPr lang="fa-IR" sz="2400" b="1" dirty="0" smtClean="0">
                <a:cs typeface="B Nazanin" panose="00000400000000000000" pitchFamily="2" charset="-78"/>
              </a:rPr>
              <a:t> نانوگرم دسی لیتر توصیه می شود.در سطح کمتر از </a:t>
            </a:r>
            <a:r>
              <a:rPr lang="en-US" sz="2400" b="1" dirty="0" smtClean="0">
                <a:cs typeface="B Nazanin" panose="00000400000000000000" pitchFamily="2" charset="-78"/>
              </a:rPr>
              <a:t>20</a:t>
            </a:r>
            <a:r>
              <a:rPr lang="fa-IR" sz="2400" b="1" dirty="0" smtClean="0">
                <a:cs typeface="B Nazanin" panose="00000400000000000000" pitchFamily="2" charset="-78"/>
              </a:rPr>
              <a:t> مقدار بیشتری ویتامین </a:t>
            </a:r>
            <a:r>
              <a:rPr lang="en-US" sz="2400" b="1" dirty="0" smtClean="0">
                <a:cs typeface="B Nazanin" panose="00000400000000000000" pitchFamily="2" charset="-78"/>
              </a:rPr>
              <a:t>D</a:t>
            </a:r>
            <a:r>
              <a:rPr lang="fa-IR" sz="2400" b="1" dirty="0" smtClean="0">
                <a:cs typeface="B Nazanin" panose="00000400000000000000" pitchFamily="2" charset="-78"/>
              </a:rPr>
              <a:t> مورد نیاز است.</a:t>
            </a:r>
          </a:p>
          <a:p>
            <a:pPr algn="justLow">
              <a:buFont typeface="Wingdings" panose="05000000000000000000" pitchFamily="2" charset="2"/>
              <a:buChar char="ü"/>
            </a:pPr>
            <a:r>
              <a:rPr lang="fa-IR" sz="2400" b="1" dirty="0" smtClean="0">
                <a:cs typeface="B Nazanin" panose="00000400000000000000" pitchFamily="2" charset="-78"/>
              </a:rPr>
              <a:t>میزان نیازاین ویتامین برای سالمندان کمتر از </a:t>
            </a:r>
            <a:r>
              <a:rPr lang="en-US" sz="2400" b="1" dirty="0" smtClean="0">
                <a:cs typeface="B Nazanin" panose="00000400000000000000" pitchFamily="2" charset="-78"/>
              </a:rPr>
              <a:t>70</a:t>
            </a:r>
            <a:r>
              <a:rPr lang="fa-IR" sz="2400" b="1" dirty="0" smtClean="0">
                <a:cs typeface="B Nazanin" panose="00000400000000000000" pitchFamily="2" charset="-78"/>
              </a:rPr>
              <a:t> سال </a:t>
            </a:r>
            <a:r>
              <a:rPr lang="en-US" sz="2400" b="1" dirty="0" smtClean="0">
                <a:cs typeface="B Nazanin" panose="00000400000000000000" pitchFamily="2" charset="-78"/>
              </a:rPr>
              <a:t>600 </a:t>
            </a:r>
            <a:r>
              <a:rPr lang="fa-IR" sz="2400" b="1" dirty="0" smtClean="0">
                <a:cs typeface="B Nazanin" panose="00000400000000000000" pitchFamily="2" charset="-78"/>
              </a:rPr>
              <a:t> واحد و در سن بالاتر از </a:t>
            </a:r>
            <a:r>
              <a:rPr lang="en-US" sz="2400" b="1" dirty="0" smtClean="0">
                <a:cs typeface="B Nazanin" panose="00000400000000000000" pitchFamily="2" charset="-78"/>
              </a:rPr>
              <a:t>71</a:t>
            </a:r>
            <a:r>
              <a:rPr lang="fa-IR" sz="2400" b="1" dirty="0" smtClean="0">
                <a:cs typeface="B Nazanin" panose="00000400000000000000" pitchFamily="2" charset="-78"/>
              </a:rPr>
              <a:t> سال ، </a:t>
            </a:r>
            <a:r>
              <a:rPr lang="en-US" sz="2400" b="1" dirty="0" smtClean="0">
                <a:cs typeface="B Nazanin" panose="00000400000000000000" pitchFamily="2" charset="-78"/>
              </a:rPr>
              <a:t>800</a:t>
            </a:r>
            <a:r>
              <a:rPr lang="fa-IR" sz="2400" b="1" dirty="0" smtClean="0">
                <a:cs typeface="B Nazanin" panose="00000400000000000000" pitchFamily="2" charset="-78"/>
              </a:rPr>
              <a:t> واحد می باشد.</a:t>
            </a:r>
          </a:p>
          <a:p>
            <a:pPr algn="justLow">
              <a:buFont typeface="Wingdings" panose="05000000000000000000" pitchFamily="2" charset="2"/>
              <a:buChar char="ü"/>
            </a:pPr>
            <a:r>
              <a:rPr lang="fa-IR" sz="2400" b="1" dirty="0" smtClean="0">
                <a:cs typeface="B Nazanin" panose="00000400000000000000" pitchFamily="2" charset="-78"/>
              </a:rPr>
              <a:t>بعد از </a:t>
            </a:r>
            <a:r>
              <a:rPr lang="en-US" sz="2400" b="1" dirty="0" smtClean="0">
                <a:cs typeface="B Nazanin" panose="00000400000000000000" pitchFamily="2" charset="-78"/>
              </a:rPr>
              <a:t>51</a:t>
            </a:r>
            <a:r>
              <a:rPr lang="fa-IR" sz="2400" b="1" dirty="0" smtClean="0">
                <a:cs typeface="B Nazanin" panose="00000400000000000000" pitchFamily="2" charset="-78"/>
              </a:rPr>
              <a:t> سال نیاز به کلسیم از </a:t>
            </a:r>
            <a:r>
              <a:rPr lang="en-US" sz="2400" b="1" dirty="0" smtClean="0">
                <a:cs typeface="B Nazanin" panose="00000400000000000000" pitchFamily="2" charset="-78"/>
              </a:rPr>
              <a:t>800</a:t>
            </a:r>
            <a:r>
              <a:rPr lang="fa-IR" sz="2400" b="1" dirty="0" smtClean="0">
                <a:cs typeface="B Nazanin" panose="00000400000000000000" pitchFamily="2" charset="-78"/>
              </a:rPr>
              <a:t> واحد به </a:t>
            </a:r>
            <a:r>
              <a:rPr lang="en-US" sz="2400" b="1" dirty="0" smtClean="0">
                <a:cs typeface="B Nazanin" panose="00000400000000000000" pitchFamily="2" charset="-78"/>
              </a:rPr>
              <a:t>1200</a:t>
            </a:r>
            <a:r>
              <a:rPr lang="fa-IR" sz="2400" b="1" dirty="0" smtClean="0">
                <a:cs typeface="B Nazanin" panose="00000400000000000000" pitchFamily="2" charset="-78"/>
              </a:rPr>
              <a:t> واحد روزانه افزایش می یابد.</a:t>
            </a:r>
            <a:endParaRPr lang="fa-IR" sz="24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64736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85612"/>
            <a:ext cx="10363826" cy="5005588"/>
          </a:xfrm>
        </p:spPr>
        <p:txBody>
          <a:bodyPr>
            <a:normAutofit/>
          </a:bodyPr>
          <a:lstStyle/>
          <a:p>
            <a:r>
              <a:rPr lang="fa-IR" sz="2800" b="1" dirty="0" smtClean="0">
                <a:cs typeface="B Nazanin" panose="00000400000000000000" pitchFamily="2" charset="-78"/>
              </a:rPr>
              <a:t>کمبود روی و نیاسین:</a:t>
            </a:r>
          </a:p>
          <a:p>
            <a:pPr marL="0" indent="0">
              <a:buNone/>
            </a:pPr>
            <a:r>
              <a:rPr lang="fa-IR" sz="2800" dirty="0" smtClean="0">
                <a:cs typeface="B Nazanin" panose="00000400000000000000" pitchFamily="2" charset="-78"/>
              </a:rPr>
              <a:t>کمبود آنها باعث از دست رفتن حس چشایی و بویایی و در نهایت باعث اختلالات متابولیکی می گردد</a:t>
            </a:r>
            <a:r>
              <a:rPr lang="fa-IR" dirty="0" smtClean="0">
                <a:cs typeface="B Nazanin" panose="00000400000000000000" pitchFamily="2" charset="-78"/>
              </a:rPr>
              <a:t>.</a:t>
            </a:r>
            <a:endParaRPr lang="fa-IR"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523" y="2338753"/>
            <a:ext cx="3233168" cy="3587261"/>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2004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16602" cy="4945156"/>
          </a:xfrm>
        </p:spPr>
        <p:txBody>
          <a:bodyPr>
            <a:normAutofit/>
          </a:bodyPr>
          <a:lstStyle/>
          <a:p>
            <a:pPr algn="r">
              <a:lnSpc>
                <a:spcPct val="150000"/>
              </a:lnSpc>
            </a:pPr>
            <a:r>
              <a:rPr lang="fa-IR" dirty="0" smtClean="0"/>
              <a:t>منبع:</a:t>
            </a:r>
            <a:br>
              <a:rPr lang="fa-IR" dirty="0" smtClean="0"/>
            </a:br>
            <a:r>
              <a:rPr lang="fa-IR" dirty="0" smtClean="0"/>
              <a:t>دارودرمانی در سالمندان</a:t>
            </a:r>
            <a:br>
              <a:rPr lang="fa-IR" dirty="0" smtClean="0"/>
            </a:br>
            <a:r>
              <a:rPr lang="fa-IR" dirty="0" smtClean="0"/>
              <a:t>کمیته تدوین:دکتر صالحی فر و همکاران</a:t>
            </a:r>
            <a:br>
              <a:rPr lang="fa-IR" dirty="0" smtClean="0"/>
            </a:br>
            <a:r>
              <a:rPr lang="fa-IR" dirty="0" smtClean="0"/>
              <a:t>انتشارات:شلفین</a:t>
            </a:r>
            <a:br>
              <a:rPr lang="fa-IR" dirty="0" smtClean="0"/>
            </a:br>
            <a:r>
              <a:rPr lang="fa-IR" dirty="0" smtClean="0"/>
              <a:t>1393</a:t>
            </a:r>
            <a:endParaRPr lang="fa-IR" dirty="0"/>
          </a:p>
        </p:txBody>
      </p:sp>
      <p:sp>
        <p:nvSpPr>
          <p:cNvPr id="3" name="Slide Number Placeholder 2"/>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521549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11011437" cy="3590925"/>
          </a:xfrm>
          <a:prstGeom prst="rect">
            <a:avLst/>
          </a:prstGeom>
        </p:spPr>
      </p:pic>
      <p:pic>
        <p:nvPicPr>
          <p:cNvPr id="6" name="Picture 5"/>
          <p:cNvPicPr>
            <a:picLocks noChangeAspect="1"/>
          </p:cNvPicPr>
          <p:nvPr/>
        </p:nvPicPr>
        <p:blipFill>
          <a:blip r:embed="rId2"/>
          <a:stretch>
            <a:fillRect/>
          </a:stretch>
        </p:blipFill>
        <p:spPr>
          <a:xfrm>
            <a:off x="0" y="0"/>
            <a:ext cx="12192000" cy="8266878"/>
          </a:xfrm>
          <a:prstGeom prst="rect">
            <a:avLst/>
          </a:prstGeom>
        </p:spPr>
      </p:pic>
      <p:sp>
        <p:nvSpPr>
          <p:cNvPr id="2" name="Title 1"/>
          <p:cNvSpPr>
            <a:spLocks noGrp="1"/>
          </p:cNvSpPr>
          <p:nvPr>
            <p:ph type="title"/>
          </p:nvPr>
        </p:nvSpPr>
        <p:spPr>
          <a:xfrm>
            <a:off x="-1" y="1"/>
            <a:ext cx="12192002" cy="7379594"/>
          </a:xfrm>
        </p:spPr>
        <p:txBody>
          <a:bodyPr/>
          <a:lstStyle/>
          <a:p>
            <a:endParaRPr lang="fa-IR" dirty="0"/>
          </a:p>
        </p:txBody>
      </p:sp>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958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4558" y="-888641"/>
            <a:ext cx="9324304" cy="6658376"/>
          </a:xfrm>
        </p:spPr>
        <p:txBody>
          <a:bodyPr>
            <a:normAutofit/>
          </a:bodyPr>
          <a:lstStyle/>
          <a:p>
            <a:r>
              <a:rPr lang="fa-IR" sz="6600" b="1" dirty="0" smtClean="0">
                <a:cs typeface="B Nazanin" panose="00000400000000000000" pitchFamily="2" charset="-78"/>
              </a:rPr>
              <a:t>تغذیه در سالمندان</a:t>
            </a:r>
            <a:r>
              <a:rPr lang="fa-IR" b="1" dirty="0" smtClean="0">
                <a:cs typeface="B Nazanin" panose="00000400000000000000" pitchFamily="2" charset="-78"/>
              </a:rPr>
              <a:t/>
            </a:r>
            <a:br>
              <a:rPr lang="fa-IR" b="1" dirty="0" smtClean="0">
                <a:cs typeface="B Nazanin" panose="00000400000000000000" pitchFamily="2" charset="-78"/>
              </a:rPr>
            </a:br>
            <a:endParaRPr lang="fa-IR" b="1"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4610682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06" y="553792"/>
            <a:ext cx="10625697" cy="4675031"/>
          </a:xfrm>
        </p:spPr>
        <p:txBody>
          <a:bodyPr>
            <a:normAutofit/>
          </a:bodyPr>
          <a:lstStyle/>
          <a:p>
            <a:pPr algn="just"/>
            <a:r>
              <a:rPr lang="fa-IR" dirty="0" smtClean="0">
                <a:cs typeface="B Nazanin" panose="00000400000000000000" pitchFamily="2" charset="-78"/>
              </a:rPr>
              <a:t>افزایش سن با اختلال عملکرد ارگان ها و اختلال در هموستاز بدن همراه است.فاکتورهای مختلفی تعیین کننده نیازهای تغذیه ای در سنین بالا می باشند،که ازجمله آنها اختلال در عملکرد ارگان ها ،فعالیت بدنی فرد،نیاز به انرژی،کالری مصرفی،همچنین توانایی فرد در آماده سازی مصرف و هضم غذا می باشند.</a:t>
            </a:r>
            <a:endParaRPr lang="fa-IR"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029017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80305"/>
            <a:ext cx="10599938" cy="1017430"/>
          </a:xfrm>
        </p:spPr>
        <p:txBody>
          <a:bodyPr>
            <a:normAutofit/>
          </a:bodyPr>
          <a:lstStyle/>
          <a:p>
            <a:pPr algn="r"/>
            <a:r>
              <a:rPr lang="fa-IR" b="1" dirty="0" smtClean="0">
                <a:cs typeface="B Nazanin" panose="00000400000000000000" pitchFamily="2" charset="-78"/>
              </a:rPr>
              <a:t>ارزیابی وضعیت تغذیه:</a:t>
            </a:r>
            <a:endParaRPr lang="fa-IR" b="1" dirty="0">
              <a:cs typeface="B Nazanin" panose="00000400000000000000" pitchFamily="2" charset="-78"/>
            </a:endParaRPr>
          </a:p>
        </p:txBody>
      </p:sp>
      <p:sp>
        <p:nvSpPr>
          <p:cNvPr id="3" name="Content Placeholder 2"/>
          <p:cNvSpPr>
            <a:spLocks noGrp="1"/>
          </p:cNvSpPr>
          <p:nvPr>
            <p:ph sz="quarter" idx="13"/>
          </p:nvPr>
        </p:nvSpPr>
        <p:spPr>
          <a:xfrm>
            <a:off x="913773" y="1197736"/>
            <a:ext cx="10728728" cy="4593464"/>
          </a:xfrm>
        </p:spPr>
        <p:txBody>
          <a:bodyPr>
            <a:normAutofit/>
          </a:bodyPr>
          <a:lstStyle/>
          <a:p>
            <a:pPr marL="0" indent="0">
              <a:buNone/>
            </a:pPr>
            <a:r>
              <a:rPr lang="fa-IR" dirty="0" smtClean="0">
                <a:cs typeface="B Nazanin" panose="00000400000000000000" pitchFamily="2" charset="-78"/>
              </a:rPr>
              <a:t>وزن کلی بدن( </a:t>
            </a:r>
            <a:r>
              <a:rPr lang="en-US" dirty="0" smtClean="0">
                <a:cs typeface="B Nazanin" panose="00000400000000000000" pitchFamily="2" charset="-78"/>
              </a:rPr>
              <a:t>total body weight</a:t>
            </a:r>
            <a:r>
              <a:rPr lang="fa-IR" dirty="0" smtClean="0">
                <a:cs typeface="B Nazanin" panose="00000400000000000000" pitchFamily="2" charset="-78"/>
              </a:rPr>
              <a:t> )</a:t>
            </a:r>
          </a:p>
          <a:p>
            <a:pPr marL="0" indent="0">
              <a:buNone/>
            </a:pPr>
            <a:r>
              <a:rPr lang="fa-IR" sz="2800" b="1" dirty="0" smtClean="0">
                <a:cs typeface="B Nazanin" panose="00000400000000000000" pitchFamily="2" charset="-78"/>
              </a:rPr>
              <a:t>روش های غربالگری وضعیت تغذیه در سنین بالا:</a:t>
            </a:r>
          </a:p>
          <a:p>
            <a:r>
              <a:rPr lang="en-US" sz="2800" dirty="0" err="1" smtClean="0">
                <a:cs typeface="B Nazanin" panose="00000400000000000000" pitchFamily="2" charset="-78"/>
              </a:rPr>
              <a:t>Snaq</a:t>
            </a:r>
            <a:endParaRPr lang="en-US" sz="2800" dirty="0" smtClean="0">
              <a:cs typeface="B Nazanin" panose="00000400000000000000" pitchFamily="2" charset="-78"/>
            </a:endParaRPr>
          </a:p>
          <a:p>
            <a:r>
              <a:rPr lang="en-US" sz="2800" dirty="0" smtClean="0">
                <a:cs typeface="B Nazanin" panose="00000400000000000000" pitchFamily="2" charset="-78"/>
              </a:rPr>
              <a:t>SCREEN2</a:t>
            </a:r>
          </a:p>
          <a:p>
            <a:r>
              <a:rPr lang="en-US" sz="2800" dirty="0" smtClean="0">
                <a:cs typeface="B Nazanin" panose="00000400000000000000" pitchFamily="2" charset="-78"/>
              </a:rPr>
              <a:t>MUST</a:t>
            </a:r>
          </a:p>
          <a:p>
            <a:r>
              <a:rPr lang="en-US" sz="2800" dirty="0" smtClean="0">
                <a:cs typeface="B Nazanin" panose="00000400000000000000" pitchFamily="2" charset="-78"/>
              </a:rPr>
              <a:t>DETERMINE</a:t>
            </a:r>
            <a:endParaRPr lang="fa-IR" sz="2800" dirty="0" smtClean="0">
              <a:cs typeface="B Nazanin" panose="00000400000000000000" pitchFamily="2" charset="-78"/>
            </a:endParaRPr>
          </a:p>
          <a:p>
            <a:r>
              <a:rPr lang="en-US" sz="2800" dirty="0" smtClean="0">
                <a:cs typeface="B Nazanin" panose="00000400000000000000" pitchFamily="2" charset="-78"/>
              </a:rPr>
              <a:t>MNA</a:t>
            </a:r>
            <a:endParaRPr lang="fa-IR" sz="2800" dirty="0" smtClean="0">
              <a:cs typeface="B Nazanin" panose="00000400000000000000" pitchFamily="2" charset="-78"/>
            </a:endParaRPr>
          </a:p>
          <a:p>
            <a:pPr>
              <a:buFont typeface="Wingdings" panose="05000000000000000000" pitchFamily="2" charset="2"/>
              <a:buChar char="Ø"/>
            </a:pPr>
            <a:endParaRPr lang="fa-IR" sz="28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288706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31821"/>
            <a:ext cx="10364451" cy="1339402"/>
          </a:xfrm>
        </p:spPr>
        <p:txBody>
          <a:bodyPr>
            <a:normAutofit/>
          </a:bodyPr>
          <a:lstStyle/>
          <a:p>
            <a:pPr algn="r"/>
            <a:r>
              <a:rPr lang="fa-IR" b="1" dirty="0" smtClean="0">
                <a:cs typeface="B Nazanin" panose="00000400000000000000" pitchFamily="2" charset="-78"/>
              </a:rPr>
              <a:t>سندرم سوءتغذیه </a:t>
            </a:r>
            <a:r>
              <a:rPr lang="en-US" b="1" dirty="0" smtClean="0"/>
              <a:t>(UNDER NUTRITION)</a:t>
            </a:r>
            <a:r>
              <a:rPr lang="fa-IR" dirty="0" smtClean="0"/>
              <a:t>:</a:t>
            </a:r>
            <a:br>
              <a:rPr lang="fa-IR" dirty="0" smtClean="0"/>
            </a:br>
            <a:endParaRPr lang="fa-IR" dirty="0"/>
          </a:p>
        </p:txBody>
      </p:sp>
      <p:sp>
        <p:nvSpPr>
          <p:cNvPr id="3" name="Content Placeholder 2"/>
          <p:cNvSpPr>
            <a:spLocks noGrp="1"/>
          </p:cNvSpPr>
          <p:nvPr>
            <p:ph sz="quarter" idx="13"/>
          </p:nvPr>
        </p:nvSpPr>
        <p:spPr>
          <a:xfrm>
            <a:off x="1017431" y="1339403"/>
            <a:ext cx="10354614" cy="5022760"/>
          </a:xfrm>
        </p:spPr>
        <p:txBody>
          <a:bodyPr>
            <a:normAutofit/>
          </a:bodyPr>
          <a:lstStyle/>
          <a:p>
            <a:pPr algn="just"/>
            <a:r>
              <a:rPr lang="fa-IR" sz="2400" dirty="0" smtClean="0">
                <a:cs typeface="B Nazanin" panose="00000400000000000000" pitchFamily="2" charset="-78"/>
              </a:rPr>
              <a:t>سوءتغذیه عدم توانایی جبران فقر غذایی خصوصا زمانی که با شرایط فیزیولوزیک وبیماری همراه باشد .می باشد که باعث کاهش وزن بیمارشده و این کاهش وزن اغلب بدنبال دریافت ناکافی رژیم غذایی ،کاهش اشتها،آتروفی ماهیچه های بدن </a:t>
            </a:r>
            <a:r>
              <a:rPr lang="en-US" sz="2400" dirty="0" smtClean="0">
                <a:cs typeface="B Nazanin" panose="00000400000000000000" pitchFamily="2" charset="-78"/>
              </a:rPr>
              <a:t>SARCOPENIA)</a:t>
            </a:r>
            <a:r>
              <a:rPr lang="fa-IR" sz="2400" dirty="0" smtClean="0">
                <a:cs typeface="B Nazanin" panose="00000400000000000000" pitchFamily="2" charset="-78"/>
              </a:rPr>
              <a:t>) و التهاب ناشی از بیماری ها </a:t>
            </a:r>
            <a:r>
              <a:rPr lang="en-US" sz="2400" dirty="0" smtClean="0">
                <a:cs typeface="B Nazanin" panose="00000400000000000000" pitchFamily="2" charset="-78"/>
              </a:rPr>
              <a:t>CACHEXIA)</a:t>
            </a:r>
            <a:r>
              <a:rPr lang="fa-IR" sz="2400" dirty="0" smtClean="0">
                <a:cs typeface="B Nazanin" panose="00000400000000000000" pitchFamily="2" charset="-78"/>
              </a:rPr>
              <a:t>) رخ می دهد.</a:t>
            </a:r>
          </a:p>
        </p:txBody>
      </p:sp>
      <p:graphicFrame>
        <p:nvGraphicFramePr>
          <p:cNvPr id="13" name="Diagram 12"/>
          <p:cNvGraphicFramePr/>
          <p:nvPr>
            <p:extLst>
              <p:ext uri="{D42A27DB-BD31-4B8C-83A1-F6EECF244321}">
                <p14:modId xmlns:p14="http://schemas.microsoft.com/office/powerpoint/2010/main" val="2223939175"/>
              </p:ext>
            </p:extLst>
          </p:nvPr>
        </p:nvGraphicFramePr>
        <p:xfrm>
          <a:off x="2585792" y="2820473"/>
          <a:ext cx="7768822" cy="3374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4054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68615"/>
          </a:xfrm>
        </p:spPr>
        <p:txBody>
          <a:bodyPr/>
          <a:lstStyle/>
          <a:p>
            <a:pPr algn="r"/>
            <a:r>
              <a:rPr lang="fa-IR" dirty="0" smtClean="0"/>
              <a:t>درمان سوءتغذیه:</a:t>
            </a:r>
            <a:endParaRPr lang="fa-IR" dirty="0"/>
          </a:p>
        </p:txBody>
      </p:sp>
      <p:sp>
        <p:nvSpPr>
          <p:cNvPr id="3" name="Content Placeholder 2"/>
          <p:cNvSpPr>
            <a:spLocks noGrp="1"/>
          </p:cNvSpPr>
          <p:nvPr>
            <p:ph sz="quarter" idx="13"/>
          </p:nvPr>
        </p:nvSpPr>
        <p:spPr>
          <a:xfrm>
            <a:off x="733470" y="1558344"/>
            <a:ext cx="10393876" cy="4520483"/>
          </a:xfrm>
        </p:spPr>
        <p:txBody>
          <a:bodyPr/>
          <a:lstStyle/>
          <a:p>
            <a:r>
              <a:rPr lang="fa-IR" sz="2400" dirty="0" smtClean="0"/>
              <a:t>افزایش محتویات مواد غذایی مانند افزایش مصرف مواد پروتئینی و افزایش محتوای چربی</a:t>
            </a:r>
          </a:p>
          <a:p>
            <a:r>
              <a:rPr lang="fa-IR" sz="2400" dirty="0" smtClean="0"/>
              <a:t>مصرف میان وعده های روزانه</a:t>
            </a:r>
          </a:p>
          <a:p>
            <a:r>
              <a:rPr lang="fa-IR" sz="2400" dirty="0" smtClean="0"/>
              <a:t>استفاده از مکمل های غذایی مثل مولتی ویتامین و مولتی مینرال</a:t>
            </a:r>
          </a:p>
          <a:p>
            <a:r>
              <a:rPr lang="fa-IR" sz="2400" dirty="0" smtClean="0"/>
              <a:t>استفاده از داروهای محرک اشتها مانند مجسترول استات ،</a:t>
            </a:r>
            <a:r>
              <a:rPr lang="en-US" sz="2400" dirty="0" err="1" smtClean="0"/>
              <a:t>dronabinol</a:t>
            </a:r>
            <a:r>
              <a:rPr lang="fa-IR" sz="2400" dirty="0" smtClean="0"/>
              <a:t>،</a:t>
            </a:r>
            <a:r>
              <a:rPr lang="en-US" sz="2400" dirty="0" err="1" smtClean="0"/>
              <a:t>mirtazapin</a:t>
            </a:r>
            <a:endParaRPr lang="fa-IR" sz="2400" dirty="0" smtClean="0"/>
          </a:p>
          <a:p>
            <a:endParaRPr lang="fa-IR" dirty="0" smtClean="0"/>
          </a:p>
        </p:txBody>
      </p:sp>
      <p:pic>
        <p:nvPicPr>
          <p:cNvPr id="4" name="Picture 3"/>
          <p:cNvPicPr>
            <a:picLocks noChangeAspect="1"/>
          </p:cNvPicPr>
          <p:nvPr/>
        </p:nvPicPr>
        <p:blipFill>
          <a:blip r:embed="rId2"/>
          <a:stretch>
            <a:fillRect/>
          </a:stretch>
        </p:blipFill>
        <p:spPr>
          <a:xfrm>
            <a:off x="8009687" y="3876540"/>
            <a:ext cx="2842272" cy="2356833"/>
          </a:xfrm>
          <a:prstGeom prst="rect">
            <a:avLst/>
          </a:prstGeom>
        </p:spPr>
      </p:pic>
      <p:pic>
        <p:nvPicPr>
          <p:cNvPr id="5" name="Picture 4"/>
          <p:cNvPicPr>
            <a:picLocks noChangeAspect="1"/>
          </p:cNvPicPr>
          <p:nvPr/>
        </p:nvPicPr>
        <p:blipFill>
          <a:blip r:embed="rId3"/>
          <a:stretch>
            <a:fillRect/>
          </a:stretch>
        </p:blipFill>
        <p:spPr>
          <a:xfrm>
            <a:off x="4457700" y="3818585"/>
            <a:ext cx="3276600" cy="2472744"/>
          </a:xfrm>
          <a:prstGeom prst="rect">
            <a:avLst/>
          </a:prstGeom>
        </p:spPr>
      </p:pic>
      <p:pic>
        <p:nvPicPr>
          <p:cNvPr id="6" name="Picture 5"/>
          <p:cNvPicPr>
            <a:picLocks noChangeAspect="1"/>
          </p:cNvPicPr>
          <p:nvPr/>
        </p:nvPicPr>
        <p:blipFill>
          <a:blip r:embed="rId4"/>
          <a:stretch>
            <a:fillRect/>
          </a:stretch>
        </p:blipFill>
        <p:spPr>
          <a:xfrm>
            <a:off x="1064654" y="3818585"/>
            <a:ext cx="3144390" cy="2472744"/>
          </a:xfrm>
          <a:prstGeom prst="rect">
            <a:avLst/>
          </a:prstGeom>
        </p:spPr>
      </p:pic>
      <p:sp>
        <p:nvSpPr>
          <p:cNvPr id="7" name="Slide Number Placeholder 6"/>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7916121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04221"/>
          </a:xfrm>
        </p:spPr>
        <p:txBody>
          <a:bodyPr/>
          <a:lstStyle/>
          <a:p>
            <a:pPr algn="r"/>
            <a:r>
              <a:rPr lang="fa-IR" b="1" dirty="0" smtClean="0">
                <a:cs typeface="B Nazanin" panose="00000400000000000000" pitchFamily="2" charset="-78"/>
              </a:rPr>
              <a:t>عوامل موثر در دریافت ناکافی موادغذایی:</a:t>
            </a:r>
            <a:endParaRPr lang="fa-IR" b="1" dirty="0">
              <a:cs typeface="B Nazanin" panose="00000400000000000000" pitchFamily="2" charset="-78"/>
            </a:endParaRPr>
          </a:p>
        </p:txBody>
      </p:sp>
      <p:sp>
        <p:nvSpPr>
          <p:cNvPr id="3" name="Content Placeholder 2"/>
          <p:cNvSpPr>
            <a:spLocks noGrp="1"/>
          </p:cNvSpPr>
          <p:nvPr>
            <p:ph sz="quarter" idx="13"/>
          </p:nvPr>
        </p:nvSpPr>
        <p:spPr>
          <a:xfrm>
            <a:off x="797865" y="1622738"/>
            <a:ext cx="10363826" cy="4224270"/>
          </a:xfrm>
        </p:spPr>
        <p:txBody>
          <a:bodyPr/>
          <a:lstStyle/>
          <a:p>
            <a:r>
              <a:rPr lang="fa-IR" sz="2400" dirty="0" smtClean="0">
                <a:cs typeface="B Nazanin" panose="00000400000000000000" pitchFamily="2" charset="-78"/>
              </a:rPr>
              <a:t>فاکتور های اجتماعی و محیطی</a:t>
            </a:r>
          </a:p>
          <a:p>
            <a:r>
              <a:rPr lang="fa-IR" sz="2400" dirty="0" smtClean="0">
                <a:cs typeface="B Nazanin" panose="00000400000000000000" pitchFamily="2" charset="-78"/>
              </a:rPr>
              <a:t>فاکتور های روحی و روانی و بیماری ها</a:t>
            </a:r>
          </a:p>
          <a:p>
            <a:r>
              <a:rPr lang="fa-IR" sz="2400" dirty="0" smtClean="0">
                <a:cs typeface="B Nazanin" panose="00000400000000000000" pitchFamily="2" charset="-78"/>
              </a:rPr>
              <a:t>سایر بیماری هایی که منجر به کاهش وزن می گردند</a:t>
            </a:r>
          </a:p>
          <a:p>
            <a:r>
              <a:rPr lang="fa-IR" sz="2400" dirty="0" smtClean="0">
                <a:cs typeface="B Nazanin" panose="00000400000000000000" pitchFamily="2" charset="-78"/>
              </a:rPr>
              <a:t>فاکتور های فیزیولوژیک</a:t>
            </a:r>
          </a:p>
          <a:p>
            <a:r>
              <a:rPr lang="fa-IR" sz="2400" dirty="0" smtClean="0">
                <a:cs typeface="B Nazanin" panose="00000400000000000000" pitchFamily="2" charset="-78"/>
              </a:rPr>
              <a:t>بی اشتهایی</a:t>
            </a:r>
          </a:p>
          <a:p>
            <a:r>
              <a:rPr lang="en-US" sz="2400" dirty="0" smtClean="0"/>
              <a:t>CACHEXIA</a:t>
            </a:r>
            <a:endParaRPr lang="fa-IR" sz="2400" dirty="0" smtClean="0"/>
          </a:p>
          <a:p>
            <a:r>
              <a:rPr lang="en-US" sz="2400" dirty="0" smtClean="0"/>
              <a:t>SARCOPENIA</a:t>
            </a:r>
            <a:endParaRPr lang="fa-IR" sz="2400" dirty="0" smtClean="0"/>
          </a:p>
          <a:p>
            <a:endParaRPr lang="fa-IR" dirty="0" smtClean="0"/>
          </a:p>
          <a:p>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016078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7"/>
            <a:ext cx="10187814" cy="939827"/>
          </a:xfrm>
        </p:spPr>
        <p:txBody>
          <a:bodyPr/>
          <a:lstStyle/>
          <a:p>
            <a:pPr algn="r"/>
            <a:r>
              <a:rPr lang="fa-IR" dirty="0" smtClean="0"/>
              <a:t>ارزیابی کاهش وزن:</a:t>
            </a:r>
            <a:endParaRPr lang="fa-IR" dirty="0"/>
          </a:p>
        </p:txBody>
      </p:sp>
      <p:sp>
        <p:nvSpPr>
          <p:cNvPr id="3" name="Content Placeholder 2"/>
          <p:cNvSpPr>
            <a:spLocks noGrp="1"/>
          </p:cNvSpPr>
          <p:nvPr>
            <p:ph sz="quarter" idx="13"/>
          </p:nvPr>
        </p:nvSpPr>
        <p:spPr>
          <a:xfrm>
            <a:off x="913776" y="1558345"/>
            <a:ext cx="10342359" cy="4662152"/>
          </a:xfrm>
        </p:spPr>
        <p:txBody>
          <a:bodyPr>
            <a:normAutofit/>
          </a:bodyPr>
          <a:lstStyle/>
          <a:p>
            <a:pPr marL="0" indent="0" algn="just">
              <a:buNone/>
            </a:pPr>
            <a:r>
              <a:rPr lang="fa-IR" sz="2400" dirty="0" smtClean="0">
                <a:cs typeface="B Nazanin" panose="00000400000000000000" pitchFamily="2" charset="-78"/>
              </a:rPr>
              <a:t>کاهش بیش از 5-4درصد وزن بدن در طی 12-6 ماه را کاهش وزن گویند که جهت ارزیابی آن باید  به موارد زیر توجه شود:</a:t>
            </a:r>
          </a:p>
          <a:p>
            <a:pPr algn="just"/>
            <a:r>
              <a:rPr lang="fa-IR" sz="2400" dirty="0" smtClean="0">
                <a:cs typeface="B Nazanin" panose="00000400000000000000" pitchFamily="2" charset="-78"/>
              </a:rPr>
              <a:t>اثبات کاهش وزن فرد</a:t>
            </a:r>
          </a:p>
          <a:p>
            <a:pPr algn="just"/>
            <a:r>
              <a:rPr lang="fa-IR" sz="2400" dirty="0" smtClean="0">
                <a:cs typeface="B Nazanin" panose="00000400000000000000" pitchFamily="2" charset="-78"/>
              </a:rPr>
              <a:t>ارزیابی اشتها و رژیم دریافتی فرد</a:t>
            </a:r>
          </a:p>
          <a:p>
            <a:pPr algn="just"/>
            <a:r>
              <a:rPr lang="fa-IR" sz="2400" dirty="0" smtClean="0">
                <a:cs typeface="B Nazanin" panose="00000400000000000000" pitchFamily="2" charset="-78"/>
              </a:rPr>
              <a:t>سابقه فرد و انجام تست های آزمایشگاهی به صورت پایه قند خون ،الکترولیت ها،</a:t>
            </a:r>
            <a:r>
              <a:rPr lang="en-US" sz="2400" dirty="0" smtClean="0">
                <a:cs typeface="B Nazanin" panose="00000400000000000000" pitchFamily="2" charset="-78"/>
              </a:rPr>
              <a:t>TSH</a:t>
            </a:r>
            <a:r>
              <a:rPr lang="fa-IR" sz="2400" dirty="0" smtClean="0">
                <a:cs typeface="B Nazanin" panose="00000400000000000000" pitchFamily="2" charset="-78"/>
              </a:rPr>
              <a:t>، </a:t>
            </a:r>
            <a:r>
              <a:rPr lang="en-US" sz="2400" dirty="0" smtClean="0">
                <a:cs typeface="B Nazanin" panose="00000400000000000000" pitchFamily="2" charset="-78"/>
              </a:rPr>
              <a:t>CBC</a:t>
            </a:r>
            <a:r>
              <a:rPr lang="fa-IR" sz="2400" dirty="0" smtClean="0">
                <a:cs typeface="B Nazanin" panose="00000400000000000000" pitchFamily="2" charset="-78"/>
              </a:rPr>
              <a:t> ،</a:t>
            </a:r>
            <a:r>
              <a:rPr lang="en-US" sz="2400" dirty="0" smtClean="0">
                <a:cs typeface="B Nazanin" panose="00000400000000000000" pitchFamily="2" charset="-78"/>
              </a:rPr>
              <a:t>CRP</a:t>
            </a:r>
            <a:r>
              <a:rPr lang="fa-IR" sz="2400" dirty="0" smtClean="0">
                <a:cs typeface="B Nazanin" panose="00000400000000000000" pitchFamily="2" charset="-78"/>
              </a:rPr>
              <a:t> و بررسی سایر تست های آزمایشگاهی بر اساس بیماری زمینه ای فرد</a:t>
            </a:r>
            <a:endParaRPr lang="fa-IR"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918661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55737"/>
          </a:xfrm>
        </p:spPr>
        <p:txBody>
          <a:bodyPr>
            <a:normAutofit fontScale="90000"/>
          </a:bodyPr>
          <a:lstStyle/>
          <a:p>
            <a:pPr algn="r"/>
            <a:r>
              <a:rPr lang="fa-IR" dirty="0" smtClean="0"/>
              <a:t>نقش تغذیه در بیماری های شایع سالمندان:</a:t>
            </a:r>
            <a:br>
              <a:rPr lang="fa-IR" dirty="0" smtClean="0"/>
            </a:br>
            <a:endParaRPr lang="fa-IR" dirty="0"/>
          </a:p>
        </p:txBody>
      </p:sp>
      <p:sp>
        <p:nvSpPr>
          <p:cNvPr id="3" name="Content Placeholder 2"/>
          <p:cNvSpPr>
            <a:spLocks noGrp="1"/>
          </p:cNvSpPr>
          <p:nvPr>
            <p:ph sz="quarter" idx="13"/>
          </p:nvPr>
        </p:nvSpPr>
        <p:spPr>
          <a:xfrm>
            <a:off x="913774" y="1481070"/>
            <a:ext cx="10363826" cy="4310129"/>
          </a:xfrm>
        </p:spPr>
        <p:txBody>
          <a:bodyPr/>
          <a:lstStyle/>
          <a:p>
            <a:r>
              <a:rPr lang="fa-IR" sz="2400" dirty="0" smtClean="0">
                <a:cs typeface="B Nazanin" panose="00000400000000000000" pitchFamily="2" charset="-78"/>
              </a:rPr>
              <a:t>تخریب ماکولار وابسته به سن </a:t>
            </a:r>
            <a:r>
              <a:rPr lang="en-US" sz="2400" dirty="0" err="1" smtClean="0">
                <a:cs typeface="B Nazanin" panose="00000400000000000000" pitchFamily="2" charset="-78"/>
              </a:rPr>
              <a:t>amd</a:t>
            </a:r>
            <a:r>
              <a:rPr lang="en-US" sz="2400" dirty="0" smtClean="0">
                <a:cs typeface="B Nazanin" panose="00000400000000000000" pitchFamily="2" charset="-78"/>
              </a:rPr>
              <a:t>)</a:t>
            </a:r>
            <a:r>
              <a:rPr lang="fa-IR" sz="2400" dirty="0" smtClean="0">
                <a:cs typeface="B Nazanin" panose="00000400000000000000" pitchFamily="2" charset="-78"/>
              </a:rPr>
              <a:t>)</a:t>
            </a:r>
          </a:p>
          <a:p>
            <a:r>
              <a:rPr lang="fa-IR" sz="2400" dirty="0" smtClean="0">
                <a:cs typeface="B Nazanin" panose="00000400000000000000" pitchFamily="2" charset="-78"/>
              </a:rPr>
              <a:t>آب مروارید</a:t>
            </a:r>
          </a:p>
          <a:p>
            <a:r>
              <a:rPr lang="fa-IR" sz="2400" dirty="0" smtClean="0">
                <a:cs typeface="B Nazanin" panose="00000400000000000000" pitchFamily="2" charset="-78"/>
              </a:rPr>
              <a:t>پیرگوشی</a:t>
            </a:r>
          </a:p>
          <a:p>
            <a:r>
              <a:rPr lang="fa-IR" sz="2400" dirty="0" smtClean="0">
                <a:cs typeface="B Nazanin" panose="00000400000000000000" pitchFamily="2" charset="-78"/>
              </a:rPr>
              <a:t>استرس اولسر</a:t>
            </a:r>
          </a:p>
          <a:p>
            <a:r>
              <a:rPr lang="fa-IR" sz="2400" dirty="0" smtClean="0">
                <a:cs typeface="B Nazanin" panose="00000400000000000000" pitchFamily="2" charset="-78"/>
              </a:rPr>
              <a:t>یبوست</a:t>
            </a:r>
          </a:p>
          <a:p>
            <a:r>
              <a:rPr lang="fa-IR" sz="2400" dirty="0" smtClean="0">
                <a:cs typeface="B Nazanin" panose="00000400000000000000" pitchFamily="2" charset="-78"/>
              </a:rPr>
              <a:t>زخم بستر</a:t>
            </a:r>
          </a:p>
          <a:p>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52341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334</TotalTime>
  <Words>472</Words>
  <Application>Microsoft Office PowerPoint</Application>
  <PresentationFormat>Widescreen</PresentationFormat>
  <Paragraphs>67</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 Nazanin</vt:lpstr>
      <vt:lpstr>B Zar</vt:lpstr>
      <vt:lpstr>Calibri</vt:lpstr>
      <vt:lpstr>Times New Roman</vt:lpstr>
      <vt:lpstr>Tw Cen MT</vt:lpstr>
      <vt:lpstr>Wingdings</vt:lpstr>
      <vt:lpstr>Droplet</vt:lpstr>
      <vt:lpstr>PowerPoint Presentation</vt:lpstr>
      <vt:lpstr>تغذیه در سالمندان </vt:lpstr>
      <vt:lpstr>افزایش سن با اختلال عملکرد ارگان ها و اختلال در هموستاز بدن همراه است.فاکتورهای مختلفی تعیین کننده نیازهای تغذیه ای در سنین بالا می باشند،که ازجمله آنها اختلال در عملکرد ارگان ها ،فعالیت بدنی فرد،نیاز به انرژی،کالری مصرفی،همچنین توانایی فرد در آماده سازی مصرف و هضم غذا می باشند.</vt:lpstr>
      <vt:lpstr>ارزیابی وضعیت تغذیه:</vt:lpstr>
      <vt:lpstr>سندرم سوءتغذیه (UNDER NUTRITION): </vt:lpstr>
      <vt:lpstr>درمان سوءتغذیه:</vt:lpstr>
      <vt:lpstr>عوامل موثر در دریافت ناکافی موادغذایی:</vt:lpstr>
      <vt:lpstr>ارزیابی کاهش وزن:</vt:lpstr>
      <vt:lpstr>نقش تغذیه در بیماری های شایع سالمندان: </vt:lpstr>
      <vt:lpstr>کمبود ریز مغذی ها در سالمندان: کمبود ویتامین b12  می تواند ناشی از بیماری های نورولوژیک ،سایگولوژیک،خونی ، فقدان فاکتور داخلی ،سوءجذب ناشی از گاستریت یا عفونت های هلیکوباکتر پیلوری باشد. علایم: خستگی زودرس،فراموشی،گیجی،ضعف عضلانی می باشد. کمبود فولات:نقش مهمی را در تولید هموسیستین ایفا می کند.عامل خطری برای ترومبوز،آلزایمرو پارکینسون می باشد.غنی سازی غلات و فولات تاثیر مثبتی بر سطح فولات دارد.در صورت نیاز به مکمل حاوی فولات ،سطح ویتامین b12 نیز باید پایش شود. </vt:lpstr>
      <vt:lpstr>PowerPoint Presentation</vt:lpstr>
      <vt:lpstr>PowerPoint Presentation</vt:lpstr>
      <vt:lpstr>PowerPoint Presentation</vt:lpstr>
      <vt:lpstr>منبع: دارودرمانی در سالمندان کمیته تدوین:دکتر صالحی فر و همکاران انتشارات:شلفین 1393</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roya-pc</dc:creator>
  <cp:lastModifiedBy>sonaymomeni</cp:lastModifiedBy>
  <cp:revision>28</cp:revision>
  <dcterms:created xsi:type="dcterms:W3CDTF">2018-03-06T12:26:25Z</dcterms:created>
  <dcterms:modified xsi:type="dcterms:W3CDTF">2018-07-26T11:48:06Z</dcterms:modified>
</cp:coreProperties>
</file>