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6" r:id="rId2"/>
    <p:sldId id="257" r:id="rId3"/>
    <p:sldId id="258" r:id="rId4"/>
    <p:sldId id="259" r:id="rId5"/>
    <p:sldId id="278" r:id="rId6"/>
    <p:sldId id="260" r:id="rId7"/>
    <p:sldId id="261" r:id="rId8"/>
    <p:sldId id="263" r:id="rId9"/>
    <p:sldId id="264" r:id="rId10"/>
    <p:sldId id="265" r:id="rId11"/>
    <p:sldId id="266" r:id="rId12"/>
    <p:sldId id="285" r:id="rId13"/>
    <p:sldId id="287" r:id="rId14"/>
    <p:sldId id="288" r:id="rId15"/>
    <p:sldId id="289" r:id="rId16"/>
    <p:sldId id="290" r:id="rId17"/>
    <p:sldId id="286" r:id="rId18"/>
    <p:sldId id="268" r:id="rId19"/>
    <p:sldId id="270" r:id="rId20"/>
    <p:sldId id="279" r:id="rId21"/>
    <p:sldId id="271" r:id="rId22"/>
    <p:sldId id="272" r:id="rId23"/>
    <p:sldId id="273" r:id="rId24"/>
    <p:sldId id="274" r:id="rId25"/>
    <p:sldId id="275" r:id="rId26"/>
    <p:sldId id="277" r:id="rId27"/>
    <p:sldId id="281" r:id="rId28"/>
    <p:sldId id="283" r:id="rId29"/>
    <p:sldId id="284" r:id="rId30"/>
    <p:sldId id="291" r:id="rId31"/>
    <p:sldId id="292"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90CF8-7F19-46F8-B701-20D82CE32133}"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92C12-2844-4C26-856C-555F46ED81AD}" type="slidenum">
              <a:rPr lang="en-US" smtClean="0"/>
              <a:t>‹#›</a:t>
            </a:fld>
            <a:endParaRPr lang="en-US"/>
          </a:p>
        </p:txBody>
      </p:sp>
    </p:spTree>
    <p:extLst>
      <p:ext uri="{BB962C8B-B14F-4D97-AF65-F5344CB8AC3E}">
        <p14:creationId xmlns:p14="http://schemas.microsoft.com/office/powerpoint/2010/main" val="168804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C92C12-2844-4C26-856C-555F46ED81AD}" type="slidenum">
              <a:rPr lang="en-US" smtClean="0"/>
              <a:t>9</a:t>
            </a:fld>
            <a:endParaRPr lang="en-US"/>
          </a:p>
        </p:txBody>
      </p:sp>
    </p:spTree>
    <p:extLst>
      <p:ext uri="{BB962C8B-B14F-4D97-AF65-F5344CB8AC3E}">
        <p14:creationId xmlns:p14="http://schemas.microsoft.com/office/powerpoint/2010/main" val="21802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F57B3B-07D4-497A-B4CF-F4919A70FFAA}"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243633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78D71-DFC8-4BD9-B7FD-86F5E4C3D83D}"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213306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C5003-F68C-479B-9FC8-C9E0F17CFD7B}"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F0F1CB-53EE-4045-A9D0-A8460FF37C8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1011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9221662-A53F-454B-B4D1-370B24E4F7C3}"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54443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9DEDE87-7953-43FA-AF02-F5BC2ABC43A8}"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F0F1CB-53EE-4045-A9D0-A8460FF37C8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624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B38A922-4B74-41A9-9F33-137F45F37EE8}"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137609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6B1C0-F245-452A-987A-DC3A12EBD251}"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165357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59D4C-90E4-475C-92D0-9FD48B1ECDB5}"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133844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ACF9CD-91E4-4DB0-9F14-119EEE08CDA5}"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421469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97C40-FCFF-462C-A3DB-8BDDAEF1FA19}" type="datetime1">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201258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23B1B-4CDC-414C-9091-8B1ED4B987CC}"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35667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D5069C-FED9-4113-B60F-56149813009F}" type="datetime1">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176480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5E9E3B-5E47-488F-88AD-513A079301C4}" type="datetime1">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273425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CC288-57A2-427B-A7B2-9D3F17D41939}" type="datetime1">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235203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11A99-CF6D-4F54-8D7C-50E2371318B5}"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30435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AE2E7-7B27-47CD-B41A-94F7EC2270A3}" type="datetime1">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7F0F1CB-53EE-4045-A9D0-A8460FF37C83}" type="slidenum">
              <a:rPr lang="en-US" smtClean="0"/>
              <a:t>‹#›</a:t>
            </a:fld>
            <a:endParaRPr lang="en-US"/>
          </a:p>
        </p:txBody>
      </p:sp>
    </p:spTree>
    <p:extLst>
      <p:ext uri="{BB962C8B-B14F-4D97-AF65-F5344CB8AC3E}">
        <p14:creationId xmlns:p14="http://schemas.microsoft.com/office/powerpoint/2010/main" val="162291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5DEE06-29D9-43B1-8D7F-D3B43F1C8599}" type="datetime1">
              <a:rPr lang="en-US" smtClean="0"/>
              <a:t>2/3/2018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7F0F1CB-53EE-4045-A9D0-A8460FF37C83}" type="slidenum">
              <a:rPr lang="en-US" smtClean="0"/>
              <a:t>‹#›</a:t>
            </a:fld>
            <a:endParaRPr lang="en-US"/>
          </a:p>
        </p:txBody>
      </p:sp>
    </p:spTree>
    <p:extLst>
      <p:ext uri="{BB962C8B-B14F-4D97-AF65-F5344CB8AC3E}">
        <p14:creationId xmlns:p14="http://schemas.microsoft.com/office/powerpoint/2010/main" val="42134728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145" y="982014"/>
            <a:ext cx="8915399" cy="2262781"/>
          </a:xfrm>
        </p:spPr>
        <p:txBody>
          <a:bodyPr/>
          <a:lstStyle/>
          <a:p>
            <a:pPr algn="ctr" rtl="1"/>
            <a:r>
              <a:rPr lang="fa-IR" dirty="0" smtClean="0"/>
              <a:t>نحوه جستجو در </a:t>
            </a:r>
            <a:r>
              <a:rPr lang="en-US" dirty="0" smtClean="0"/>
              <a:t>PubMed</a:t>
            </a:r>
            <a:endParaRPr lang="en-US" dirty="0"/>
          </a:p>
        </p:txBody>
      </p:sp>
      <p:sp>
        <p:nvSpPr>
          <p:cNvPr id="4" name="Slide Number Placeholder 3"/>
          <p:cNvSpPr>
            <a:spLocks noGrp="1"/>
          </p:cNvSpPr>
          <p:nvPr>
            <p:ph type="sldNum" sz="quarter" idx="12"/>
          </p:nvPr>
        </p:nvSpPr>
        <p:spPr/>
        <p:txBody>
          <a:bodyPr/>
          <a:lstStyle/>
          <a:p>
            <a:fld id="{77F0F1CB-53EE-4045-A9D0-A8460FF37C83}" type="slidenum">
              <a:rPr lang="en-US" smtClean="0"/>
              <a:t>1</a:t>
            </a:fld>
            <a:endParaRPr lang="en-US"/>
          </a:p>
        </p:txBody>
      </p:sp>
    </p:spTree>
    <p:extLst>
      <p:ext uri="{BB962C8B-B14F-4D97-AF65-F5344CB8AC3E}">
        <p14:creationId xmlns:p14="http://schemas.microsoft.com/office/powerpoint/2010/main" val="3459927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b="1" dirty="0"/>
              <a:t>نحوه جستجو </a:t>
            </a:r>
            <a:r>
              <a:rPr lang="fa-IR" b="1" dirty="0" smtClean="0"/>
              <a:t>در </a:t>
            </a:r>
            <a:r>
              <a:rPr lang="en-US" dirty="0" smtClean="0"/>
              <a:t>PubMed</a:t>
            </a:r>
            <a:r>
              <a:rPr lang="fa-IR" dirty="0" smtClean="0"/>
              <a:t>(در ادامه)</a:t>
            </a:r>
            <a:endParaRPr lang="en-US" dirty="0"/>
          </a:p>
        </p:txBody>
      </p:sp>
      <p:sp>
        <p:nvSpPr>
          <p:cNvPr id="4" name="Content Placeholder 3"/>
          <p:cNvSpPr>
            <a:spLocks noGrp="1"/>
          </p:cNvSpPr>
          <p:nvPr>
            <p:ph idx="1"/>
          </p:nvPr>
        </p:nvSpPr>
        <p:spPr/>
        <p:txBody>
          <a:bodyPr>
            <a:normAutofit/>
          </a:bodyPr>
          <a:lstStyle/>
          <a:p>
            <a:pPr algn="r" rtl="1"/>
            <a:r>
              <a:rPr lang="fa-IR" sz="2800" dirty="0" smtClean="0"/>
              <a:t>استفاده از</a:t>
            </a:r>
            <a:r>
              <a:rPr lang="en-US" sz="2800" dirty="0" smtClean="0"/>
              <a:t> </a:t>
            </a:r>
            <a:r>
              <a:rPr lang="en-US" sz="2800" dirty="0"/>
              <a:t>AND, OR,NOT, *</a:t>
            </a:r>
            <a:r>
              <a:rPr lang="fa-IR" sz="2800" b="1" dirty="0"/>
              <a:t> </a:t>
            </a:r>
            <a:endParaRPr lang="fa-IR" sz="2800" b="1" dirty="0" smtClean="0"/>
          </a:p>
          <a:p>
            <a:pPr algn="r" rtl="1"/>
            <a:r>
              <a:rPr lang="fa-IR" sz="2800" dirty="0"/>
              <a:t>استفاده از </a:t>
            </a:r>
            <a:r>
              <a:rPr lang="fa-IR" sz="2800" dirty="0" err="1"/>
              <a:t>كلمات</a:t>
            </a:r>
            <a:r>
              <a:rPr lang="fa-IR" sz="2800" dirty="0"/>
              <a:t> هم </a:t>
            </a:r>
            <a:r>
              <a:rPr lang="fa-IR" sz="2800" dirty="0" err="1"/>
              <a:t>معني</a:t>
            </a:r>
            <a:r>
              <a:rPr lang="fa-IR" sz="2800" dirty="0" smtClean="0"/>
              <a:t>:</a:t>
            </a:r>
          </a:p>
          <a:p>
            <a:pPr marL="0" indent="0" algn="r" rtl="1">
              <a:buNone/>
            </a:pPr>
            <a:r>
              <a:rPr lang="en-US" sz="2800" dirty="0"/>
              <a:t>(stress OR anxiety) (blood-pressure OR hypertension)</a:t>
            </a:r>
          </a:p>
        </p:txBody>
      </p:sp>
      <p:sp>
        <p:nvSpPr>
          <p:cNvPr id="2" name="Slide Number Placeholder 1"/>
          <p:cNvSpPr>
            <a:spLocks noGrp="1"/>
          </p:cNvSpPr>
          <p:nvPr>
            <p:ph type="sldNum" sz="quarter" idx="12"/>
          </p:nvPr>
        </p:nvSpPr>
        <p:spPr/>
        <p:txBody>
          <a:bodyPr/>
          <a:lstStyle/>
          <a:p>
            <a:fld id="{77F0F1CB-53EE-4045-A9D0-A8460FF37C83}" type="slidenum">
              <a:rPr lang="en-US" smtClean="0"/>
              <a:t>10</a:t>
            </a:fld>
            <a:endParaRPr lang="en-US"/>
          </a:p>
        </p:txBody>
      </p:sp>
    </p:spTree>
    <p:extLst>
      <p:ext uri="{BB962C8B-B14F-4D97-AF65-F5344CB8AC3E}">
        <p14:creationId xmlns:p14="http://schemas.microsoft.com/office/powerpoint/2010/main" val="3411465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b="1" dirty="0"/>
              <a:t>نحوه جستجو در </a:t>
            </a:r>
            <a:r>
              <a:rPr lang="en-US" dirty="0"/>
              <a:t>PubMed</a:t>
            </a:r>
            <a:r>
              <a:rPr lang="fa-IR" dirty="0"/>
              <a:t>(در ادامه)</a:t>
            </a:r>
            <a:endParaRPr lang="en-US" dirty="0"/>
          </a:p>
        </p:txBody>
      </p:sp>
      <p:sp>
        <p:nvSpPr>
          <p:cNvPr id="4" name="Content Placeholder 3"/>
          <p:cNvSpPr>
            <a:spLocks noGrp="1"/>
          </p:cNvSpPr>
          <p:nvPr>
            <p:ph idx="1"/>
          </p:nvPr>
        </p:nvSpPr>
        <p:spPr/>
        <p:txBody>
          <a:bodyPr>
            <a:normAutofit/>
          </a:bodyPr>
          <a:lstStyle/>
          <a:p>
            <a:pPr marL="0" indent="0" algn="just" rtl="1">
              <a:buNone/>
            </a:pPr>
            <a:r>
              <a:rPr lang="fa-IR" sz="2800" dirty="0">
                <a:solidFill>
                  <a:schemeClr val="tx1"/>
                </a:solidFill>
                <a:cs typeface="B Lotus" panose="00000400000000000000" pitchFamily="2" charset="-78"/>
              </a:rPr>
              <a:t>اگر </a:t>
            </a:r>
            <a:r>
              <a:rPr lang="fa-IR" sz="2800" dirty="0" err="1">
                <a:solidFill>
                  <a:schemeClr val="tx1"/>
                </a:solidFill>
                <a:cs typeface="B Lotus" panose="00000400000000000000" pitchFamily="2" charset="-78"/>
              </a:rPr>
              <a:t>نتايج</a:t>
            </a:r>
            <a:r>
              <a:rPr lang="fa-IR" sz="2800" dirty="0">
                <a:solidFill>
                  <a:schemeClr val="tx1"/>
                </a:solidFill>
                <a:cs typeface="B Lotus" panose="00000400000000000000" pitchFamily="2" charset="-78"/>
              </a:rPr>
              <a:t> به دست آمده </a:t>
            </a:r>
            <a:r>
              <a:rPr lang="fa-IR" sz="2800" dirty="0" err="1">
                <a:solidFill>
                  <a:schemeClr val="tx1"/>
                </a:solidFill>
                <a:cs typeface="B Lotus" panose="00000400000000000000" pitchFamily="2" charset="-78"/>
              </a:rPr>
              <a:t>بي</a:t>
            </a:r>
            <a:r>
              <a:rPr lang="fa-IR" sz="2800" dirty="0">
                <a:solidFill>
                  <a:schemeClr val="tx1"/>
                </a:solidFill>
                <a:cs typeface="B Lotus" panose="00000400000000000000" pitchFamily="2" charset="-78"/>
              </a:rPr>
              <a:t> ربط بودند از </a:t>
            </a:r>
            <a:r>
              <a:rPr lang="fa-IR" sz="2800" dirty="0" err="1" smtClean="0">
                <a:solidFill>
                  <a:schemeClr val="tx1"/>
                </a:solidFill>
                <a:cs typeface="B Lotus" panose="00000400000000000000" pitchFamily="2" charset="-78"/>
              </a:rPr>
              <a:t>گزينه</a:t>
            </a:r>
            <a:r>
              <a:rPr lang="en-US" sz="2800" dirty="0" smtClean="0">
                <a:solidFill>
                  <a:schemeClr val="tx1"/>
                </a:solidFill>
                <a:cs typeface="B Lotus" panose="00000400000000000000" pitchFamily="2" charset="-78"/>
              </a:rPr>
              <a:t>  limit </a:t>
            </a:r>
            <a:r>
              <a:rPr lang="fa-IR" sz="2800" dirty="0">
                <a:solidFill>
                  <a:schemeClr val="tx1"/>
                </a:solidFill>
                <a:cs typeface="B Lotus" panose="00000400000000000000" pitchFamily="2" charset="-78"/>
              </a:rPr>
              <a:t>استفاده </a:t>
            </a:r>
            <a:r>
              <a:rPr lang="fa-IR" sz="2800" dirty="0" err="1">
                <a:solidFill>
                  <a:schemeClr val="tx1"/>
                </a:solidFill>
                <a:cs typeface="B Lotus" panose="00000400000000000000" pitchFamily="2" charset="-78"/>
              </a:rPr>
              <a:t>مي</a:t>
            </a:r>
            <a:r>
              <a:rPr lang="fa-IR" sz="2800" dirty="0">
                <a:solidFill>
                  <a:schemeClr val="tx1"/>
                </a:solidFill>
                <a:cs typeface="B Lotus" panose="00000400000000000000" pitchFamily="2" charset="-78"/>
              </a:rPr>
              <a:t> </a:t>
            </a:r>
            <a:r>
              <a:rPr lang="fa-IR" sz="2800" dirty="0" err="1">
                <a:solidFill>
                  <a:schemeClr val="tx1"/>
                </a:solidFill>
                <a:cs typeface="B Lotus" panose="00000400000000000000" pitchFamily="2" charset="-78"/>
              </a:rPr>
              <a:t>كنيم</a:t>
            </a:r>
            <a:r>
              <a:rPr lang="fa-IR" sz="2800" dirty="0">
                <a:solidFill>
                  <a:schemeClr val="tx1"/>
                </a:solidFill>
                <a:cs typeface="B Lotus" panose="00000400000000000000" pitchFamily="2" charset="-78"/>
              </a:rPr>
              <a:t>.</a:t>
            </a:r>
          </a:p>
          <a:p>
            <a:pPr marL="0" indent="0" algn="just" rtl="1">
              <a:buNone/>
            </a:pPr>
            <a:r>
              <a:rPr lang="fa-IR" sz="2800" dirty="0" err="1" smtClean="0">
                <a:solidFill>
                  <a:schemeClr val="tx1"/>
                </a:solidFill>
                <a:cs typeface="B Lotus" panose="00000400000000000000" pitchFamily="2" charset="-78"/>
              </a:rPr>
              <a:t>نكته</a:t>
            </a:r>
            <a:r>
              <a:rPr lang="fa-IR" sz="2800" dirty="0">
                <a:solidFill>
                  <a:schemeClr val="tx1"/>
                </a:solidFill>
                <a:cs typeface="B Lotus" panose="00000400000000000000" pitchFamily="2" charset="-78"/>
              </a:rPr>
              <a:t>: محدود شدن در </a:t>
            </a:r>
            <a:r>
              <a:rPr lang="fa-IR" sz="2800" dirty="0" err="1">
                <a:solidFill>
                  <a:schemeClr val="tx1"/>
                </a:solidFill>
                <a:cs typeface="B Lotus" panose="00000400000000000000" pitchFamily="2" charset="-78"/>
              </a:rPr>
              <a:t>راستاي</a:t>
            </a:r>
            <a:r>
              <a:rPr lang="fa-IR" sz="2800" dirty="0">
                <a:solidFill>
                  <a:schemeClr val="tx1"/>
                </a:solidFill>
                <a:cs typeface="B Lotus" panose="00000400000000000000" pitchFamily="2" charset="-78"/>
              </a:rPr>
              <a:t> هدف ماست نه </a:t>
            </a:r>
            <a:r>
              <a:rPr lang="fa-IR" sz="2800" dirty="0" smtClean="0">
                <a:solidFill>
                  <a:schemeClr val="tx1"/>
                </a:solidFill>
                <a:cs typeface="B Lotus" panose="00000400000000000000" pitchFamily="2" charset="-78"/>
              </a:rPr>
              <a:t>محدود</a:t>
            </a:r>
            <a:r>
              <a:rPr lang="en-US" sz="2800" dirty="0" smtClean="0">
                <a:solidFill>
                  <a:schemeClr val="tx1"/>
                </a:solidFill>
                <a:cs typeface="B Lotus" panose="00000400000000000000" pitchFamily="2" charset="-78"/>
              </a:rPr>
              <a:t> </a:t>
            </a:r>
            <a:r>
              <a:rPr lang="fa-IR" sz="2800" dirty="0" smtClean="0">
                <a:solidFill>
                  <a:schemeClr val="tx1"/>
                </a:solidFill>
                <a:cs typeface="B Lotus" panose="00000400000000000000" pitchFamily="2" charset="-78"/>
              </a:rPr>
              <a:t> شدن </a:t>
            </a:r>
            <a:r>
              <a:rPr lang="fa-IR" sz="2800" dirty="0">
                <a:solidFill>
                  <a:schemeClr val="tx1"/>
                </a:solidFill>
                <a:cs typeface="B Lotus" panose="00000400000000000000" pitchFamily="2" charset="-78"/>
              </a:rPr>
              <a:t>تعداد مقالات</a:t>
            </a:r>
            <a:endParaRPr lang="en-US" sz="2800" dirty="0">
              <a:solidFill>
                <a:schemeClr val="tx1"/>
              </a:solidFill>
              <a:cs typeface="B Lotus" panose="00000400000000000000" pitchFamily="2" charset="-78"/>
            </a:endParaRPr>
          </a:p>
        </p:txBody>
      </p:sp>
      <p:sp>
        <p:nvSpPr>
          <p:cNvPr id="2" name="Slide Number Placeholder 1"/>
          <p:cNvSpPr>
            <a:spLocks noGrp="1"/>
          </p:cNvSpPr>
          <p:nvPr>
            <p:ph type="sldNum" sz="quarter" idx="12"/>
          </p:nvPr>
        </p:nvSpPr>
        <p:spPr/>
        <p:txBody>
          <a:bodyPr/>
          <a:lstStyle/>
          <a:p>
            <a:fld id="{77F0F1CB-53EE-4045-A9D0-A8460FF37C83}" type="slidenum">
              <a:rPr lang="en-US" smtClean="0"/>
              <a:t>11</a:t>
            </a:fld>
            <a:endParaRPr lang="en-US"/>
          </a:p>
        </p:txBody>
      </p:sp>
    </p:spTree>
    <p:extLst>
      <p:ext uri="{BB962C8B-B14F-4D97-AF65-F5344CB8AC3E}">
        <p14:creationId xmlns:p14="http://schemas.microsoft.com/office/powerpoint/2010/main" val="163690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12</a:t>
            </a:fld>
            <a:endParaRPr lang="en-US"/>
          </a:p>
        </p:txBody>
      </p:sp>
      <p:pic>
        <p:nvPicPr>
          <p:cNvPr id="3" name="Picture 2"/>
          <p:cNvPicPr>
            <a:picLocks noChangeAspect="1"/>
          </p:cNvPicPr>
          <p:nvPr/>
        </p:nvPicPr>
        <p:blipFill>
          <a:blip r:embed="rId2"/>
          <a:stretch>
            <a:fillRect/>
          </a:stretch>
        </p:blipFill>
        <p:spPr>
          <a:xfrm>
            <a:off x="1764406" y="566670"/>
            <a:ext cx="9337183" cy="4739425"/>
          </a:xfrm>
          <a:prstGeom prst="rect">
            <a:avLst/>
          </a:prstGeom>
        </p:spPr>
      </p:pic>
    </p:spTree>
    <p:extLst>
      <p:ext uri="{BB962C8B-B14F-4D97-AF65-F5344CB8AC3E}">
        <p14:creationId xmlns:p14="http://schemas.microsoft.com/office/powerpoint/2010/main" val="70365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13</a:t>
            </a:fld>
            <a:endParaRPr lang="en-US"/>
          </a:p>
        </p:txBody>
      </p:sp>
      <p:pic>
        <p:nvPicPr>
          <p:cNvPr id="3" name="Picture 2"/>
          <p:cNvPicPr>
            <a:picLocks noChangeAspect="1"/>
          </p:cNvPicPr>
          <p:nvPr/>
        </p:nvPicPr>
        <p:blipFill>
          <a:blip r:embed="rId2"/>
          <a:stretch>
            <a:fillRect/>
          </a:stretch>
        </p:blipFill>
        <p:spPr>
          <a:xfrm>
            <a:off x="1803042" y="658993"/>
            <a:ext cx="9942490" cy="5754686"/>
          </a:xfrm>
          <a:prstGeom prst="rect">
            <a:avLst/>
          </a:prstGeom>
        </p:spPr>
      </p:pic>
    </p:spTree>
    <p:extLst>
      <p:ext uri="{BB962C8B-B14F-4D97-AF65-F5344CB8AC3E}">
        <p14:creationId xmlns:p14="http://schemas.microsoft.com/office/powerpoint/2010/main" val="450351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14</a:t>
            </a:fld>
            <a:endParaRPr lang="en-US"/>
          </a:p>
        </p:txBody>
      </p:sp>
      <p:sp>
        <p:nvSpPr>
          <p:cNvPr id="3" name="Rectangle 2"/>
          <p:cNvSpPr/>
          <p:nvPr/>
        </p:nvSpPr>
        <p:spPr>
          <a:xfrm>
            <a:off x="2524259" y="1152907"/>
            <a:ext cx="8306873" cy="3477875"/>
          </a:xfrm>
          <a:prstGeom prst="rect">
            <a:avLst/>
          </a:prstGeom>
        </p:spPr>
        <p:txBody>
          <a:bodyPr wrap="square">
            <a:spAutoFit/>
          </a:bodyPr>
          <a:lstStyle/>
          <a:p>
            <a:pPr algn="r" rtl="1"/>
            <a:r>
              <a:rPr lang="fa-IR" sz="2000" b="1" dirty="0">
                <a:ea typeface="Times New Roman" panose="02020603050405020304" pitchFamily="18" charset="0"/>
                <a:cs typeface="Times New Roman" panose="02020603050405020304" pitchFamily="18" charset="0"/>
              </a:rPr>
              <a:t>در قسمت </a:t>
            </a:r>
            <a:r>
              <a:rPr lang="en-US" sz="2000" b="1" dirty="0">
                <a:latin typeface="Times New Roman" panose="02020603050405020304" pitchFamily="18" charset="0"/>
                <a:ea typeface="Times New Roman" panose="02020603050405020304" pitchFamily="18" charset="0"/>
              </a:rPr>
              <a:t>All Fields </a:t>
            </a:r>
            <a:r>
              <a:rPr lang="fa-IR" sz="2000" b="1" dirty="0">
                <a:ea typeface="Times New Roman" panose="02020603050405020304" pitchFamily="18" charset="0"/>
                <a:cs typeface="Times New Roman" panose="02020603050405020304" pitchFamily="18" charset="0"/>
              </a:rPr>
              <a:t>اگر روی </a:t>
            </a:r>
            <a:r>
              <a:rPr lang="fa-IR" sz="2000" b="1" dirty="0" err="1" smtClean="0">
                <a:ea typeface="Times New Roman" panose="02020603050405020304" pitchFamily="18" charset="0"/>
                <a:cs typeface="Times New Roman" panose="02020603050405020304" pitchFamily="18" charset="0"/>
              </a:rPr>
              <a:t>اسکرو</a:t>
            </a:r>
            <a:r>
              <a:rPr lang="fa-IR" sz="2000" b="1" dirty="0" err="1">
                <a:ea typeface="Times New Roman" panose="02020603050405020304" pitchFamily="18" charset="0"/>
                <a:cs typeface="Times New Roman" panose="02020603050405020304" pitchFamily="18" charset="0"/>
              </a:rPr>
              <a:t>ل</a:t>
            </a:r>
            <a:r>
              <a:rPr lang="fa-IR" sz="2000" b="1" dirty="0" smtClean="0">
                <a:ea typeface="Times New Roman" panose="02020603050405020304" pitchFamily="18" charset="0"/>
                <a:cs typeface="Times New Roman" panose="02020603050405020304" pitchFamily="18" charset="0"/>
              </a:rPr>
              <a:t> </a:t>
            </a:r>
            <a:r>
              <a:rPr lang="fa-IR" sz="2000" b="1" dirty="0">
                <a:ea typeface="Times New Roman" panose="02020603050405020304" pitchFamily="18" charset="0"/>
                <a:cs typeface="Times New Roman" panose="02020603050405020304" pitchFamily="18" charset="0"/>
              </a:rPr>
              <a:t>کلیک کنیم جزئیات آن مشاهده می شود که به این وسیله جستجوی ما در فیلدهای ویژه انجام می گیرد .</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در قسمت </a:t>
            </a:r>
            <a:r>
              <a:rPr lang="en-US" sz="2000" b="1" dirty="0">
                <a:latin typeface="Times New Roman" panose="02020603050405020304" pitchFamily="18" charset="0"/>
                <a:ea typeface="Times New Roman" panose="02020603050405020304" pitchFamily="18" charset="0"/>
              </a:rPr>
              <a:t>Publication Type </a:t>
            </a:r>
            <a:r>
              <a:rPr lang="fa-IR" sz="2000" b="1" dirty="0">
                <a:ea typeface="Times New Roman" panose="02020603050405020304" pitchFamily="18" charset="0"/>
                <a:cs typeface="Times New Roman" panose="02020603050405020304" pitchFamily="18" charset="0"/>
              </a:rPr>
              <a:t>نوع انتشار مقاله که مثلا می تواند به صورت نامه یا مرور یا آموزشی با شد را تعیین می کنیم .</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قسمت </a:t>
            </a:r>
            <a:r>
              <a:rPr lang="en-US" sz="2000" b="1" dirty="0">
                <a:latin typeface="Times New Roman" panose="02020603050405020304" pitchFamily="18" charset="0"/>
                <a:ea typeface="Times New Roman" panose="02020603050405020304" pitchFamily="18" charset="0"/>
              </a:rPr>
              <a:t>languages </a:t>
            </a:r>
            <a:r>
              <a:rPr lang="fa-IR" sz="2000" b="1" dirty="0">
                <a:ea typeface="Times New Roman" panose="02020603050405020304" pitchFamily="18" charset="0"/>
                <a:cs typeface="Times New Roman" panose="02020603050405020304" pitchFamily="18" charset="0"/>
              </a:rPr>
              <a:t>برای انتخاب نوع زبان جستجوی مورد نظر ماست.</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برای انتخاب که گروه ویژه سنی خاص می توانیم از</a:t>
            </a:r>
            <a:r>
              <a:rPr lang="en-US" sz="2000" b="1" dirty="0">
                <a:latin typeface="Times New Roman" panose="02020603050405020304" pitchFamily="18" charset="0"/>
                <a:ea typeface="Times New Roman" panose="02020603050405020304" pitchFamily="18" charset="0"/>
              </a:rPr>
              <a:t>Ages </a:t>
            </a:r>
            <a:r>
              <a:rPr lang="fa-IR" sz="2000" b="1" dirty="0">
                <a:ea typeface="Times New Roman" panose="02020603050405020304" pitchFamily="18" charset="0"/>
                <a:cs typeface="Times New Roman" panose="02020603050405020304" pitchFamily="18" charset="0"/>
              </a:rPr>
              <a:t>استفاده کنیم.</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در قسمت </a:t>
            </a:r>
            <a:r>
              <a:rPr lang="en-US" sz="2000" b="1" dirty="0">
                <a:latin typeface="Times New Roman" panose="02020603050405020304" pitchFamily="18" charset="0"/>
                <a:ea typeface="Times New Roman" panose="02020603050405020304" pitchFamily="18" charset="0"/>
              </a:rPr>
              <a:t>Gender </a:t>
            </a:r>
            <a:r>
              <a:rPr lang="fa-IR" sz="2000" b="1" dirty="0">
                <a:ea typeface="Times New Roman" panose="02020603050405020304" pitchFamily="18" charset="0"/>
                <a:cs typeface="Times New Roman" panose="02020603050405020304" pitchFamily="18" charset="0"/>
              </a:rPr>
              <a:t>جنسیت را تعیین می کنیم.</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اگر بخواهیم جستجوی ما مرتبط با یک موضوع خاص باشد می توانیم از </a:t>
            </a:r>
            <a:r>
              <a:rPr lang="en-US" sz="2000" b="1" dirty="0">
                <a:latin typeface="Times New Roman" panose="02020603050405020304" pitchFamily="18" charset="0"/>
                <a:ea typeface="Times New Roman" panose="02020603050405020304" pitchFamily="18" charset="0"/>
              </a:rPr>
              <a:t>Subset </a:t>
            </a:r>
            <a:r>
              <a:rPr lang="fa-IR" sz="2000" b="1" dirty="0">
                <a:ea typeface="Times New Roman" panose="02020603050405020304" pitchFamily="18" charset="0"/>
                <a:cs typeface="Times New Roman" panose="02020603050405020304" pitchFamily="18" charset="0"/>
              </a:rPr>
              <a:t>استفاده کنیم.</a:t>
            </a:r>
            <a:br>
              <a:rPr lang="fa-IR" sz="2000" b="1" dirty="0">
                <a:ea typeface="Times New Roman" panose="02020603050405020304" pitchFamily="18" charset="0"/>
                <a:cs typeface="Times New Roman" panose="02020603050405020304" pitchFamily="18" charset="0"/>
              </a:rPr>
            </a:br>
            <a:r>
              <a:rPr lang="fa-IR" sz="2000" b="1" dirty="0">
                <a:ea typeface="Times New Roman" panose="02020603050405020304" pitchFamily="18" charset="0"/>
                <a:cs typeface="Times New Roman" panose="02020603050405020304" pitchFamily="18" charset="0"/>
              </a:rPr>
              <a:t>برای مشخص کردن تاریخ جستجوی خود به </a:t>
            </a:r>
            <a:r>
              <a:rPr lang="en-US" sz="2000" b="1" dirty="0">
                <a:latin typeface="Times New Roman" panose="02020603050405020304" pitchFamily="18" charset="0"/>
                <a:ea typeface="Times New Roman" panose="02020603050405020304" pitchFamily="18" charset="0"/>
              </a:rPr>
              <a:t>Date </a:t>
            </a:r>
            <a:r>
              <a:rPr lang="fa-IR" sz="2000" b="1" dirty="0">
                <a:ea typeface="Times New Roman" panose="02020603050405020304" pitchFamily="18" charset="0"/>
                <a:cs typeface="Times New Roman" panose="02020603050405020304" pitchFamily="18" charset="0"/>
              </a:rPr>
              <a:t>مراجعه می کنیم ، در قسمت </a:t>
            </a:r>
            <a:r>
              <a:rPr lang="en-US" sz="2000" b="1" dirty="0" err="1">
                <a:latin typeface="Times New Roman" panose="02020603050405020304" pitchFamily="18" charset="0"/>
                <a:ea typeface="Times New Roman" panose="02020603050405020304" pitchFamily="18" charset="0"/>
              </a:rPr>
              <a:t>Entrez</a:t>
            </a:r>
            <a:r>
              <a:rPr lang="en-US" sz="2000" b="1" dirty="0">
                <a:latin typeface="Times New Roman" panose="02020603050405020304" pitchFamily="18" charset="0"/>
                <a:ea typeface="Times New Roman" panose="02020603050405020304" pitchFamily="18" charset="0"/>
              </a:rPr>
              <a:t> Date </a:t>
            </a:r>
            <a:r>
              <a:rPr lang="fa-IR" sz="2000" b="1" dirty="0">
                <a:ea typeface="Times New Roman" panose="02020603050405020304" pitchFamily="18" charset="0"/>
                <a:cs typeface="Times New Roman" panose="02020603050405020304" pitchFamily="18" charset="0"/>
              </a:rPr>
              <a:t> جستجوی ما در محدوده ده تا سی سال قبل انجام می گیرد .در قسمت </a:t>
            </a:r>
            <a:r>
              <a:rPr lang="en-US" sz="2000" b="1" dirty="0">
                <a:latin typeface="Times New Roman" panose="02020603050405020304" pitchFamily="18" charset="0"/>
                <a:ea typeface="Times New Roman" panose="02020603050405020304" pitchFamily="18" charset="0"/>
              </a:rPr>
              <a:t>Publication Date </a:t>
            </a:r>
            <a:r>
              <a:rPr lang="fa-IR" sz="2000" b="1" dirty="0">
                <a:ea typeface="Times New Roman" panose="02020603050405020304" pitchFamily="18" charset="0"/>
                <a:cs typeface="Times New Roman" panose="02020603050405020304" pitchFamily="18" charset="0"/>
              </a:rPr>
              <a:t> می توان دقیقا روز، ماه ، سال مقاله مورد نظر را وارد کنیم .</a:t>
            </a:r>
            <a:endParaRPr lang="fa-IR" sz="2000" dirty="0"/>
          </a:p>
        </p:txBody>
      </p:sp>
    </p:spTree>
    <p:extLst>
      <p:ext uri="{BB962C8B-B14F-4D97-AF65-F5344CB8AC3E}">
        <p14:creationId xmlns:p14="http://schemas.microsoft.com/office/powerpoint/2010/main" val="2800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15</a:t>
            </a:fld>
            <a:endParaRPr lang="en-US"/>
          </a:p>
        </p:txBody>
      </p:sp>
      <p:sp>
        <p:nvSpPr>
          <p:cNvPr id="3" name="Rectangle 2"/>
          <p:cNvSpPr/>
          <p:nvPr/>
        </p:nvSpPr>
        <p:spPr>
          <a:xfrm>
            <a:off x="3009363" y="970344"/>
            <a:ext cx="8684654" cy="1938992"/>
          </a:xfrm>
          <a:prstGeom prst="rect">
            <a:avLst/>
          </a:prstGeom>
        </p:spPr>
        <p:txBody>
          <a:bodyPr wrap="square">
            <a:spAutoFit/>
          </a:bodyPr>
          <a:lstStyle/>
          <a:p>
            <a:pPr marL="95250" marR="47625" algn="r" rtl="1">
              <a:spcAft>
                <a:spcPts val="0"/>
              </a:spcAft>
            </a:pPr>
            <a:r>
              <a:rPr lang="en-US" sz="2400" b="1" dirty="0">
                <a:solidFill>
                  <a:srgbClr val="0000FF"/>
                </a:solidFill>
                <a:latin typeface="Times New Roman" panose="02020603050405020304" pitchFamily="18" charset="0"/>
                <a:ea typeface="Times New Roman" panose="02020603050405020304" pitchFamily="18" charset="0"/>
              </a:rPr>
              <a:t>Preview</a:t>
            </a:r>
            <a:r>
              <a:rPr lang="ar-SA" sz="2400" b="1" dirty="0">
                <a:solidFill>
                  <a:srgbClr val="0000FF"/>
                </a:solidFill>
                <a:latin typeface="Times New Roman" panose="02020603050405020304" pitchFamily="18" charset="0"/>
                <a:ea typeface="Times New Roman" panose="02020603050405020304" pitchFamily="18" charset="0"/>
              </a:rPr>
              <a:t> </a:t>
            </a:r>
            <a:r>
              <a:rPr lang="fa-IR" sz="2400" b="1" dirty="0" smtClean="0">
                <a:solidFill>
                  <a:srgbClr val="0000FF"/>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95250" marR="47625" algn="just" rtl="1">
              <a:spcAft>
                <a:spcPts val="0"/>
              </a:spcAft>
            </a:pPr>
            <a:r>
              <a:rPr lang="en-US" sz="2400" dirty="0">
                <a:latin typeface="Times New Roman" panose="02020603050405020304" pitchFamily="18" charset="0"/>
                <a:ea typeface="Times New Roman" panose="02020603050405020304" pitchFamily="18" charset="0"/>
              </a:rPr>
              <a:t>Preview </a:t>
            </a:r>
            <a:r>
              <a:rPr lang="fa-IR" sz="2400" dirty="0">
                <a:latin typeface="Times New Roman" panose="02020603050405020304" pitchFamily="18" charset="0"/>
                <a:ea typeface="Times New Roman" panose="02020603050405020304" pitchFamily="18" charset="0"/>
              </a:rPr>
              <a:t>تعداد نتایج  جستجو را قبل از اینکه نمایش دهد بیان می کند . برای این کار واژه یا واژه های مورد نظر را در جعبه جستجو وارد می کنیم و روی </a:t>
            </a:r>
            <a:r>
              <a:rPr lang="en-US" sz="2400" dirty="0">
                <a:latin typeface="Times New Roman" panose="02020603050405020304" pitchFamily="18" charset="0"/>
                <a:ea typeface="Times New Roman" panose="02020603050405020304" pitchFamily="18" charset="0"/>
              </a:rPr>
              <a:t>Preview </a:t>
            </a:r>
            <a:r>
              <a:rPr lang="fa-IR" sz="2400" dirty="0">
                <a:latin typeface="Times New Roman" panose="02020603050405020304" pitchFamily="18" charset="0"/>
                <a:ea typeface="Times New Roman" panose="02020603050405020304" pitchFamily="18" charset="0"/>
              </a:rPr>
              <a:t>کلیک کنیم</a:t>
            </a:r>
            <a:r>
              <a:rPr lang="ar-SA" sz="2400" dirty="0">
                <a:latin typeface="Times New Roman" panose="02020603050405020304" pitchFamily="18" charset="0"/>
                <a:ea typeface="Times New Roman" panose="02020603050405020304" pitchFamily="18" charset="0"/>
              </a:rPr>
              <a:t> </a:t>
            </a:r>
            <a:r>
              <a:rPr lang="fa-IR" sz="2400" dirty="0" smtClean="0">
                <a:latin typeface="Times New Roman" panose="02020603050405020304" pitchFamily="18" charset="0"/>
                <a:ea typeface="Times New Roman" panose="02020603050405020304" pitchFamily="18" charset="0"/>
              </a:rPr>
              <a:t>،</a:t>
            </a:r>
            <a:r>
              <a:rPr lang="fa-IR" sz="2400" dirty="0" smtClean="0"/>
              <a:t>تعداد </a:t>
            </a:r>
            <a:r>
              <a:rPr lang="fa-IR" sz="2400" dirty="0"/>
              <a:t>مواردی که برای ما جستجو کرده را می توانیم </a:t>
            </a:r>
            <a:r>
              <a:rPr lang="fa-IR" sz="2400" dirty="0" smtClean="0"/>
              <a:t>ببینیم.</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655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16</a:t>
            </a:fld>
            <a:endParaRPr lang="en-US"/>
          </a:p>
        </p:txBody>
      </p:sp>
      <p:sp>
        <p:nvSpPr>
          <p:cNvPr id="3" name="Rectangle 2"/>
          <p:cNvSpPr/>
          <p:nvPr/>
        </p:nvSpPr>
        <p:spPr>
          <a:xfrm>
            <a:off x="3022242" y="4915213"/>
            <a:ext cx="5980090" cy="1323439"/>
          </a:xfrm>
          <a:prstGeom prst="rect">
            <a:avLst/>
          </a:prstGeom>
        </p:spPr>
        <p:txBody>
          <a:bodyPr wrap="square">
            <a:spAutoFit/>
          </a:bodyPr>
          <a:lstStyle/>
          <a:p>
            <a:pPr algn="r" rtl="1"/>
            <a:r>
              <a:rPr lang="fa-IR" sz="2000" b="1" dirty="0">
                <a:ea typeface="Times New Roman" panose="02020603050405020304" pitchFamily="18" charset="0"/>
                <a:cs typeface="Times New Roman" panose="02020603050405020304" pitchFamily="18" charset="0"/>
              </a:rPr>
              <a:t>ما همچنین می توانیم برای دستیابی به فیلدهای ویژه از </a:t>
            </a:r>
            <a:r>
              <a:rPr lang="en-US" sz="2000" b="1" dirty="0">
                <a:latin typeface="Times New Roman" panose="02020603050405020304" pitchFamily="18" charset="0"/>
                <a:ea typeface="Times New Roman" panose="02020603050405020304" pitchFamily="18" charset="0"/>
              </a:rPr>
              <a:t>Index </a:t>
            </a:r>
            <a:r>
              <a:rPr lang="fa-IR" sz="2000" b="1" dirty="0">
                <a:ea typeface="Times New Roman" panose="02020603050405020304" pitchFamily="18" charset="0"/>
                <a:cs typeface="Times New Roman" panose="02020603050405020304" pitchFamily="18" charset="0"/>
              </a:rPr>
              <a:t>کمک بگیریم به طوری که ابتدا فیلد مورد نظر را وارد می کنیم بعد روی </a:t>
            </a:r>
            <a:r>
              <a:rPr lang="en-US" sz="2000" b="1" dirty="0">
                <a:latin typeface="Times New Roman" panose="02020603050405020304" pitchFamily="18" charset="0"/>
                <a:ea typeface="Times New Roman" panose="02020603050405020304" pitchFamily="18" charset="0"/>
              </a:rPr>
              <a:t>Index </a:t>
            </a:r>
            <a:r>
              <a:rPr lang="fa-IR" sz="2000" b="1" dirty="0">
                <a:ea typeface="Times New Roman" panose="02020603050405020304" pitchFamily="18" charset="0"/>
                <a:cs typeface="Times New Roman" panose="02020603050405020304" pitchFamily="18" charset="0"/>
              </a:rPr>
              <a:t>کلیک می نماییم ، لیستی مربوط به عنوان وارد شده ما به ترتیب الفبایی نشان داده می شود که می توانیم از آن انتخاب </a:t>
            </a:r>
            <a:r>
              <a:rPr lang="fa-IR" sz="2000" b="1" dirty="0" smtClean="0">
                <a:ea typeface="Times New Roman" panose="02020603050405020304" pitchFamily="18" charset="0"/>
                <a:cs typeface="Times New Roman" panose="02020603050405020304" pitchFamily="18" charset="0"/>
              </a:rPr>
              <a:t>کنیم.</a:t>
            </a:r>
            <a:endParaRPr lang="fa-IR" sz="2000" dirty="0"/>
          </a:p>
        </p:txBody>
      </p:sp>
      <p:pic>
        <p:nvPicPr>
          <p:cNvPr id="4" name="Picture 3"/>
          <p:cNvPicPr>
            <a:picLocks noChangeAspect="1"/>
          </p:cNvPicPr>
          <p:nvPr/>
        </p:nvPicPr>
        <p:blipFill>
          <a:blip r:embed="rId2"/>
          <a:stretch>
            <a:fillRect/>
          </a:stretch>
        </p:blipFill>
        <p:spPr>
          <a:xfrm>
            <a:off x="1903926" y="592429"/>
            <a:ext cx="8605235" cy="4185634"/>
          </a:xfrm>
          <a:prstGeom prst="rect">
            <a:avLst/>
          </a:prstGeom>
        </p:spPr>
      </p:pic>
    </p:spTree>
    <p:extLst>
      <p:ext uri="{BB962C8B-B14F-4D97-AF65-F5344CB8AC3E}">
        <p14:creationId xmlns:p14="http://schemas.microsoft.com/office/powerpoint/2010/main" val="206537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17</a:t>
            </a:fld>
            <a:endParaRPr lang="en-US"/>
          </a:p>
        </p:txBody>
      </p:sp>
      <p:sp>
        <p:nvSpPr>
          <p:cNvPr id="3" name="Rectangle 2"/>
          <p:cNvSpPr/>
          <p:nvPr/>
        </p:nvSpPr>
        <p:spPr>
          <a:xfrm>
            <a:off x="3022242" y="1290058"/>
            <a:ext cx="8053590" cy="3046988"/>
          </a:xfrm>
          <a:prstGeom prst="rect">
            <a:avLst/>
          </a:prstGeom>
        </p:spPr>
        <p:txBody>
          <a:bodyPr wrap="square">
            <a:spAutoFit/>
          </a:bodyPr>
          <a:lstStyle/>
          <a:p>
            <a:pPr marL="95250" marR="47625" algn="r" rtl="1">
              <a:spcAft>
                <a:spcPts val="0"/>
              </a:spcAft>
            </a:pPr>
            <a:r>
              <a:rPr lang="fa-IR" sz="2400" b="1" dirty="0">
                <a:solidFill>
                  <a:srgbClr val="FF0000"/>
                </a:solidFill>
                <a:latin typeface="Times New Roman" panose="02020603050405020304" pitchFamily="18" charset="0"/>
                <a:ea typeface="Times New Roman" panose="02020603050405020304" pitchFamily="18" charset="0"/>
              </a:rPr>
              <a:t>قسمت دوم - جستجوی پیشرفته</a:t>
            </a:r>
            <a:endParaRPr lang="en-US" sz="2400" dirty="0">
              <a:latin typeface="Times New Roman" panose="02020603050405020304" pitchFamily="18" charset="0"/>
              <a:ea typeface="Times New Roman" panose="02020603050405020304" pitchFamily="18" charset="0"/>
            </a:endParaRPr>
          </a:p>
          <a:p>
            <a:pPr marL="95250" marR="47625" algn="r" rtl="1">
              <a:spcAft>
                <a:spcPts val="0"/>
              </a:spcAft>
            </a:pPr>
            <a:r>
              <a:rPr lang="en-US" sz="2400" b="1" dirty="0">
                <a:solidFill>
                  <a:srgbClr val="0000FF"/>
                </a:solidFill>
                <a:latin typeface="Times New Roman" panose="02020603050405020304" pitchFamily="18" charset="0"/>
                <a:ea typeface="Times New Roman" panose="02020603050405020304" pitchFamily="18" charset="0"/>
              </a:rPr>
              <a:t>Limits</a:t>
            </a:r>
            <a:r>
              <a:rPr lang="ar-SA" sz="2400" b="1" dirty="0">
                <a:solidFill>
                  <a:srgbClr val="0000FF"/>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95250" marR="47625" algn="just" rtl="1">
              <a:spcAft>
                <a:spcPts val="0"/>
              </a:spcAft>
            </a:pPr>
            <a:r>
              <a:rPr lang="fa-IR" sz="2400" dirty="0">
                <a:latin typeface="Times New Roman" panose="02020603050405020304" pitchFamily="18" charset="0"/>
                <a:ea typeface="Times New Roman" panose="02020603050405020304" pitchFamily="18" charset="0"/>
              </a:rPr>
              <a:t>همچنین این امکان وجود دارد تا جستجوی ما در گروههای سنی، جنسیتهای ویژه یا مطالعات بر روی گروه های انسان یا حیوان محدود شود ،و اینکه مقالات منتشر شده در زبان ویژه  و یا نوع مقاله اختصاصی تر شود و می توان اصطلاح مورد نظر را در مجموعه های مرتبط با آن نیز جستجو کرد . برای استفاده از این امکانات گزینه </a:t>
            </a:r>
            <a:r>
              <a:rPr lang="en-US" sz="2400" dirty="0">
                <a:latin typeface="Times New Roman" panose="02020603050405020304" pitchFamily="18" charset="0"/>
                <a:ea typeface="Times New Roman" panose="02020603050405020304" pitchFamily="18" charset="0"/>
              </a:rPr>
              <a:t>Limit </a:t>
            </a:r>
            <a:r>
              <a:rPr lang="fa-IR" sz="2400" dirty="0">
                <a:latin typeface="Times New Roman" panose="02020603050405020304" pitchFamily="18" charset="0"/>
                <a:ea typeface="Times New Roman" panose="02020603050405020304" pitchFamily="18" charset="0"/>
              </a:rPr>
              <a:t>را از نوار خاکستری انتخاب می </a:t>
            </a:r>
            <a:r>
              <a:rPr lang="fa-IR" sz="2400" dirty="0" smtClean="0">
                <a:latin typeface="Times New Roman" panose="02020603050405020304" pitchFamily="18" charset="0"/>
                <a:ea typeface="Times New Roman" panose="02020603050405020304" pitchFamily="18" charset="0"/>
              </a:rPr>
              <a:t>کنیم.</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2598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err="1"/>
              <a:t>اهميت</a:t>
            </a:r>
            <a:r>
              <a:rPr lang="fa-IR" b="1" dirty="0"/>
              <a:t> </a:t>
            </a:r>
            <a:r>
              <a:rPr lang="fa-IR" b="1" dirty="0" err="1"/>
              <a:t>دستيابي</a:t>
            </a:r>
            <a:r>
              <a:rPr lang="fa-IR" b="1" dirty="0"/>
              <a:t> </a:t>
            </a:r>
            <a:r>
              <a:rPr lang="fa-IR" b="1" dirty="0" smtClean="0"/>
              <a:t>به </a:t>
            </a:r>
            <a:r>
              <a:rPr lang="en-US" b="1" dirty="0" smtClean="0"/>
              <a:t>Full Text</a:t>
            </a:r>
            <a:endParaRPr lang="en-US" dirty="0"/>
          </a:p>
        </p:txBody>
      </p:sp>
      <p:sp>
        <p:nvSpPr>
          <p:cNvPr id="3" name="Content Placeholder 2"/>
          <p:cNvSpPr>
            <a:spLocks noGrp="1"/>
          </p:cNvSpPr>
          <p:nvPr>
            <p:ph idx="1"/>
          </p:nvPr>
        </p:nvSpPr>
        <p:spPr/>
        <p:txBody>
          <a:bodyPr>
            <a:normAutofit/>
          </a:bodyPr>
          <a:lstStyle/>
          <a:p>
            <a:pPr marL="0" indent="0" algn="just" rtl="1">
              <a:buNone/>
            </a:pPr>
            <a:r>
              <a:rPr lang="fa-IR" sz="2800" dirty="0" smtClean="0">
                <a:cs typeface="B Lotus" panose="00000400000000000000" pitchFamily="2" charset="-78"/>
              </a:rPr>
              <a:t> </a:t>
            </a:r>
            <a:r>
              <a:rPr lang="fa-IR" sz="3200" dirty="0" smtClean="0">
                <a:cs typeface="B Lotus" panose="00000400000000000000" pitchFamily="2" charset="-78"/>
              </a:rPr>
              <a:t>متن </a:t>
            </a:r>
            <a:r>
              <a:rPr lang="fa-IR" sz="3200" dirty="0" err="1">
                <a:cs typeface="B Lotus" panose="00000400000000000000" pitchFamily="2" charset="-78"/>
              </a:rPr>
              <a:t>كامل</a:t>
            </a:r>
            <a:r>
              <a:rPr lang="fa-IR" sz="3200" dirty="0">
                <a:cs typeface="B Lotus" panose="00000400000000000000" pitchFamily="2" charset="-78"/>
              </a:rPr>
              <a:t> مقالات در مطالعات </a:t>
            </a:r>
            <a:r>
              <a:rPr lang="fa-IR" sz="3200" dirty="0" err="1">
                <a:cs typeface="B Lotus" panose="00000400000000000000" pitchFamily="2" charset="-78"/>
              </a:rPr>
              <a:t>پژوهشي</a:t>
            </a:r>
            <a:r>
              <a:rPr lang="fa-IR" sz="3200" dirty="0">
                <a:cs typeface="B Lotus" panose="00000400000000000000" pitchFamily="2" charset="-78"/>
              </a:rPr>
              <a:t>، </a:t>
            </a:r>
            <a:r>
              <a:rPr lang="fa-IR" sz="3200" dirty="0" smtClean="0">
                <a:cs typeface="B Lotus" panose="00000400000000000000" pitchFamily="2" charset="-78"/>
              </a:rPr>
              <a:t>نوشتن</a:t>
            </a:r>
            <a:r>
              <a:rPr lang="fa-IR" sz="3200" dirty="0">
                <a:cs typeface="B Lotus" panose="00000400000000000000" pitchFamily="2" charset="-78"/>
              </a:rPr>
              <a:t> </a:t>
            </a:r>
            <a:r>
              <a:rPr lang="fa-IR" sz="3200" dirty="0" err="1">
                <a:cs typeface="B Lotus" panose="00000400000000000000" pitchFamily="2" charset="-78"/>
              </a:rPr>
              <a:t>پروپوزال</a:t>
            </a:r>
            <a:r>
              <a:rPr lang="fa-IR" sz="3200" dirty="0">
                <a:cs typeface="B Lotus" panose="00000400000000000000" pitchFamily="2" charset="-78"/>
              </a:rPr>
              <a:t>، </a:t>
            </a:r>
            <a:r>
              <a:rPr lang="fa-IR" sz="3200" dirty="0" err="1">
                <a:cs typeface="B Lotus" panose="00000400000000000000" pitchFamily="2" charset="-78"/>
              </a:rPr>
              <a:t>پايان</a:t>
            </a:r>
            <a:r>
              <a:rPr lang="fa-IR" sz="3200" dirty="0">
                <a:cs typeface="B Lotus" panose="00000400000000000000" pitchFamily="2" charset="-78"/>
              </a:rPr>
              <a:t> نامه ها </a:t>
            </a:r>
            <a:r>
              <a:rPr lang="fa-IR" sz="3200" dirty="0" smtClean="0">
                <a:cs typeface="B Lotus" panose="00000400000000000000" pitchFamily="2" charset="-78"/>
              </a:rPr>
              <a:t>و </a:t>
            </a:r>
            <a:r>
              <a:rPr lang="fa-IR" sz="3200" dirty="0">
                <a:cs typeface="B Lotus" panose="00000400000000000000" pitchFamily="2" charset="-78"/>
              </a:rPr>
              <a:t>رساله </a:t>
            </a:r>
            <a:r>
              <a:rPr lang="fa-IR" sz="3200" dirty="0" err="1">
                <a:cs typeface="B Lotus" panose="00000400000000000000" pitchFamily="2" charset="-78"/>
              </a:rPr>
              <a:t>هاي</a:t>
            </a:r>
            <a:r>
              <a:rPr lang="fa-IR" sz="3200" dirty="0">
                <a:cs typeface="B Lotus" panose="00000400000000000000" pitchFamily="2" charset="-78"/>
              </a:rPr>
              <a:t> </a:t>
            </a:r>
            <a:r>
              <a:rPr lang="fa-IR" sz="3200" dirty="0" err="1">
                <a:cs typeface="B Lotus" panose="00000400000000000000" pitchFamily="2" charset="-78"/>
              </a:rPr>
              <a:t>دكتري</a:t>
            </a:r>
            <a:r>
              <a:rPr lang="fa-IR" sz="3200" dirty="0">
                <a:cs typeface="B Lotus" panose="00000400000000000000" pitchFamily="2" charset="-78"/>
              </a:rPr>
              <a:t> </a:t>
            </a:r>
            <a:r>
              <a:rPr lang="fa-IR" sz="3200" dirty="0" err="1" smtClean="0">
                <a:cs typeface="B Lotus" panose="00000400000000000000" pitchFamily="2" charset="-78"/>
              </a:rPr>
              <a:t>اهميت</a:t>
            </a:r>
            <a:r>
              <a:rPr lang="fa-IR" sz="3200" dirty="0">
                <a:cs typeface="B Lotus" panose="00000400000000000000" pitchFamily="2" charset="-78"/>
              </a:rPr>
              <a:t> </a:t>
            </a:r>
            <a:r>
              <a:rPr lang="fa-IR" sz="3200" dirty="0" err="1">
                <a:cs typeface="B Lotus" panose="00000400000000000000" pitchFamily="2" charset="-78"/>
              </a:rPr>
              <a:t>زيادي</a:t>
            </a:r>
            <a:r>
              <a:rPr lang="fa-IR" sz="3200" dirty="0">
                <a:cs typeface="B Lotus" panose="00000400000000000000" pitchFamily="2" charset="-78"/>
              </a:rPr>
              <a:t> دارد. از </a:t>
            </a:r>
            <a:r>
              <a:rPr lang="fa-IR" sz="3200" dirty="0" err="1">
                <a:cs typeface="B Lotus" panose="00000400000000000000" pitchFamily="2" charset="-78"/>
              </a:rPr>
              <a:t>اين</a:t>
            </a:r>
            <a:r>
              <a:rPr lang="fa-IR" sz="3200" dirty="0">
                <a:cs typeface="B Lotus" panose="00000400000000000000" pitchFamily="2" charset="-78"/>
              </a:rPr>
              <a:t> رو </a:t>
            </a:r>
            <a:r>
              <a:rPr lang="fa-IR" sz="3200" dirty="0" err="1">
                <a:cs typeface="B Lotus" panose="00000400000000000000" pitchFamily="2" charset="-78"/>
              </a:rPr>
              <a:t>دستيابي</a:t>
            </a:r>
            <a:r>
              <a:rPr lang="fa-IR" sz="3200" dirty="0">
                <a:cs typeface="B Lotus" panose="00000400000000000000" pitchFamily="2" charset="-78"/>
              </a:rPr>
              <a:t> به متن </a:t>
            </a:r>
            <a:r>
              <a:rPr lang="fa-IR" sz="3200" dirty="0" smtClean="0">
                <a:cs typeface="B Lotus" panose="00000400000000000000" pitchFamily="2" charset="-78"/>
              </a:rPr>
              <a:t> </a:t>
            </a:r>
            <a:r>
              <a:rPr lang="fa-IR" sz="3200" dirty="0" err="1">
                <a:cs typeface="B Lotus" panose="00000400000000000000" pitchFamily="2" charset="-78"/>
              </a:rPr>
              <a:t>كامل</a:t>
            </a:r>
            <a:r>
              <a:rPr lang="fa-IR" sz="3200" dirty="0">
                <a:cs typeface="B Lotus" panose="00000400000000000000" pitchFamily="2" charset="-78"/>
              </a:rPr>
              <a:t> </a:t>
            </a:r>
            <a:r>
              <a:rPr lang="fa-IR" sz="3200" dirty="0" smtClean="0">
                <a:cs typeface="B Lotus" panose="00000400000000000000" pitchFamily="2" charset="-78"/>
              </a:rPr>
              <a:t>مقالات به صورت </a:t>
            </a:r>
            <a:r>
              <a:rPr lang="fa-IR" sz="3200" dirty="0" err="1">
                <a:cs typeface="B Lotus" panose="00000400000000000000" pitchFamily="2" charset="-78"/>
              </a:rPr>
              <a:t>رايگان</a:t>
            </a:r>
            <a:r>
              <a:rPr lang="fa-IR" sz="3200" dirty="0">
                <a:cs typeface="B Lotus" panose="00000400000000000000" pitchFamily="2" charset="-78"/>
              </a:rPr>
              <a:t> مخصوصا در </a:t>
            </a:r>
            <a:r>
              <a:rPr lang="fa-IR" sz="3200" dirty="0" err="1">
                <a:cs typeface="B Lotus" panose="00000400000000000000" pitchFamily="2" charset="-78"/>
              </a:rPr>
              <a:t>كشور</a:t>
            </a:r>
            <a:r>
              <a:rPr lang="fa-IR" sz="3200" dirty="0">
                <a:cs typeface="B Lotus" panose="00000400000000000000" pitchFamily="2" charset="-78"/>
              </a:rPr>
              <a:t> ما </a:t>
            </a:r>
            <a:r>
              <a:rPr lang="fa-IR" sz="3200" dirty="0" err="1">
                <a:cs typeface="B Lotus" panose="00000400000000000000" pitchFamily="2" charset="-78"/>
              </a:rPr>
              <a:t>بسيار</a:t>
            </a:r>
            <a:r>
              <a:rPr lang="fa-IR" sz="3200" dirty="0">
                <a:cs typeface="B Lotus" panose="00000400000000000000" pitchFamily="2" charset="-78"/>
              </a:rPr>
              <a:t> </a:t>
            </a:r>
            <a:r>
              <a:rPr lang="fa-IR" sz="3200" dirty="0" err="1" smtClean="0">
                <a:cs typeface="B Lotus" panose="00000400000000000000" pitchFamily="2" charset="-78"/>
              </a:rPr>
              <a:t>حائزاهميت</a:t>
            </a:r>
            <a:r>
              <a:rPr lang="fa-IR" sz="3200" dirty="0" smtClean="0">
                <a:cs typeface="B Lotus" panose="00000400000000000000" pitchFamily="2" charset="-78"/>
              </a:rPr>
              <a:t> </a:t>
            </a:r>
            <a:r>
              <a:rPr lang="fa-IR" sz="3200" dirty="0">
                <a:cs typeface="B Lotus" panose="00000400000000000000" pitchFamily="2" charset="-78"/>
              </a:rPr>
              <a:t>است.</a:t>
            </a:r>
            <a:endParaRPr lang="en-US" sz="32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77F0F1CB-53EE-4045-A9D0-A8460FF37C83}" type="slidenum">
              <a:rPr lang="en-US" smtClean="0"/>
              <a:t>18</a:t>
            </a:fld>
            <a:endParaRPr lang="en-US"/>
          </a:p>
        </p:txBody>
      </p:sp>
    </p:spTree>
    <p:extLst>
      <p:ext uri="{BB962C8B-B14F-4D97-AF65-F5344CB8AC3E}">
        <p14:creationId xmlns:p14="http://schemas.microsoft.com/office/powerpoint/2010/main" val="369011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F0F1CB-53EE-4045-A9D0-A8460FF37C83}" type="slidenum">
              <a:rPr lang="en-US" smtClean="0"/>
              <a:t>19</a:t>
            </a:fld>
            <a:endParaRPr lang="en-US"/>
          </a:p>
        </p:txBody>
      </p:sp>
      <p:pic>
        <p:nvPicPr>
          <p:cNvPr id="5" name="Picture 4"/>
          <p:cNvPicPr>
            <a:picLocks noChangeAspect="1"/>
          </p:cNvPicPr>
          <p:nvPr/>
        </p:nvPicPr>
        <p:blipFill>
          <a:blip r:embed="rId2"/>
          <a:stretch>
            <a:fillRect/>
          </a:stretch>
        </p:blipFill>
        <p:spPr>
          <a:xfrm>
            <a:off x="1828798" y="285036"/>
            <a:ext cx="10097037" cy="6257431"/>
          </a:xfrm>
          <a:prstGeom prst="rect">
            <a:avLst/>
          </a:prstGeom>
        </p:spPr>
      </p:pic>
    </p:spTree>
    <p:extLst>
      <p:ext uri="{BB962C8B-B14F-4D97-AF65-F5344CB8AC3E}">
        <p14:creationId xmlns:p14="http://schemas.microsoft.com/office/powerpoint/2010/main" val="357023851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اهداف</a:t>
            </a:r>
            <a:endParaRPr lang="en-US" dirty="0"/>
          </a:p>
        </p:txBody>
      </p:sp>
      <p:sp>
        <p:nvSpPr>
          <p:cNvPr id="5" name="Content Placeholder 4"/>
          <p:cNvSpPr>
            <a:spLocks noGrp="1"/>
          </p:cNvSpPr>
          <p:nvPr>
            <p:ph idx="1"/>
          </p:nvPr>
        </p:nvSpPr>
        <p:spPr>
          <a:xfrm>
            <a:off x="2589212" y="1515414"/>
            <a:ext cx="8915400" cy="3777622"/>
          </a:xfrm>
        </p:spPr>
        <p:txBody>
          <a:bodyPr/>
          <a:lstStyle/>
          <a:p>
            <a:pPr algn="r" rtl="1"/>
            <a:r>
              <a:rPr lang="en-US" sz="2800" dirty="0" smtClean="0"/>
              <a:t>PubMed</a:t>
            </a:r>
          </a:p>
          <a:p>
            <a:pPr algn="r" rtl="1"/>
            <a:r>
              <a:rPr lang="fa-IR" sz="3600" dirty="0" smtClean="0">
                <a:cs typeface="B Lotus" panose="00000400000000000000" pitchFamily="2" charset="-78"/>
              </a:rPr>
              <a:t>نحوه جستجوی مقالات</a:t>
            </a:r>
          </a:p>
          <a:p>
            <a:pPr algn="r" rtl="1"/>
            <a:r>
              <a:rPr lang="en-US" sz="2800" dirty="0" smtClean="0"/>
              <a:t>My NCBI</a:t>
            </a:r>
          </a:p>
          <a:p>
            <a:pPr algn="r" rtl="1"/>
            <a:r>
              <a:rPr lang="en-US" sz="2800" dirty="0" smtClean="0"/>
              <a:t>PMC</a:t>
            </a:r>
          </a:p>
          <a:p>
            <a:pPr algn="r" rtl="1"/>
            <a:endParaRPr lang="en-US" dirty="0"/>
          </a:p>
        </p:txBody>
      </p:sp>
      <p:sp>
        <p:nvSpPr>
          <p:cNvPr id="6" name="Slide Number Placeholder 5"/>
          <p:cNvSpPr>
            <a:spLocks noGrp="1"/>
          </p:cNvSpPr>
          <p:nvPr>
            <p:ph type="sldNum" sz="quarter" idx="12"/>
          </p:nvPr>
        </p:nvSpPr>
        <p:spPr/>
        <p:txBody>
          <a:bodyPr/>
          <a:lstStyle/>
          <a:p>
            <a:fld id="{77F0F1CB-53EE-4045-A9D0-A8460FF37C83}" type="slidenum">
              <a:rPr lang="en-US" smtClean="0"/>
              <a:t>2</a:t>
            </a:fld>
            <a:endParaRPr lang="en-US"/>
          </a:p>
        </p:txBody>
      </p:sp>
    </p:spTree>
    <p:extLst>
      <p:ext uri="{BB962C8B-B14F-4D97-AF65-F5344CB8AC3E}">
        <p14:creationId xmlns:p14="http://schemas.microsoft.com/office/powerpoint/2010/main" val="16208504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20</a:t>
            </a:fld>
            <a:endParaRPr lang="en-US"/>
          </a:p>
        </p:txBody>
      </p:sp>
      <p:pic>
        <p:nvPicPr>
          <p:cNvPr id="3" name="Picture 2"/>
          <p:cNvPicPr>
            <a:picLocks noChangeAspect="1"/>
          </p:cNvPicPr>
          <p:nvPr/>
        </p:nvPicPr>
        <p:blipFill>
          <a:blip r:embed="rId2"/>
          <a:stretch>
            <a:fillRect/>
          </a:stretch>
        </p:blipFill>
        <p:spPr>
          <a:xfrm>
            <a:off x="1609859" y="160033"/>
            <a:ext cx="10406130" cy="6697967"/>
          </a:xfrm>
          <a:prstGeom prst="rect">
            <a:avLst/>
          </a:prstGeom>
        </p:spPr>
      </p:pic>
    </p:spTree>
    <p:extLst>
      <p:ext uri="{BB962C8B-B14F-4D97-AF65-F5344CB8AC3E}">
        <p14:creationId xmlns:p14="http://schemas.microsoft.com/office/powerpoint/2010/main" val="2616371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21</a:t>
            </a:fld>
            <a:endParaRPr lang="en-US"/>
          </a:p>
        </p:txBody>
      </p:sp>
      <p:pic>
        <p:nvPicPr>
          <p:cNvPr id="3" name="Picture 2"/>
          <p:cNvPicPr>
            <a:picLocks noChangeAspect="1"/>
          </p:cNvPicPr>
          <p:nvPr/>
        </p:nvPicPr>
        <p:blipFill>
          <a:blip r:embed="rId2"/>
          <a:stretch>
            <a:fillRect/>
          </a:stretch>
        </p:blipFill>
        <p:spPr>
          <a:xfrm>
            <a:off x="1648496" y="478219"/>
            <a:ext cx="8783391" cy="5755156"/>
          </a:xfrm>
          <a:prstGeom prst="rect">
            <a:avLst/>
          </a:prstGeom>
        </p:spPr>
      </p:pic>
    </p:spTree>
    <p:extLst>
      <p:ext uri="{BB962C8B-B14F-4D97-AF65-F5344CB8AC3E}">
        <p14:creationId xmlns:p14="http://schemas.microsoft.com/office/powerpoint/2010/main" val="157585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b="1" dirty="0" smtClean="0"/>
              <a:t>Full Text</a:t>
            </a:r>
            <a:r>
              <a:rPr lang="fa-IR" b="1" dirty="0" smtClean="0"/>
              <a:t>راه </a:t>
            </a:r>
            <a:r>
              <a:rPr lang="fa-IR" b="1" dirty="0" err="1"/>
              <a:t>هاي</a:t>
            </a:r>
            <a:r>
              <a:rPr lang="fa-IR" b="1" dirty="0"/>
              <a:t> </a:t>
            </a:r>
            <a:r>
              <a:rPr lang="fa-IR" b="1" dirty="0" err="1"/>
              <a:t>ديگر</a:t>
            </a:r>
            <a:r>
              <a:rPr lang="fa-IR" b="1" dirty="0"/>
              <a:t> </a:t>
            </a:r>
            <a:r>
              <a:rPr lang="fa-IR" b="1" dirty="0" err="1"/>
              <a:t>دستيابي</a:t>
            </a:r>
            <a:r>
              <a:rPr lang="fa-IR" b="1" dirty="0"/>
              <a:t> </a:t>
            </a:r>
            <a:r>
              <a:rPr lang="fa-IR" b="1" dirty="0" smtClean="0"/>
              <a:t>به </a:t>
            </a:r>
            <a:endParaRPr lang="en-US" dirty="0"/>
          </a:p>
        </p:txBody>
      </p:sp>
      <p:sp>
        <p:nvSpPr>
          <p:cNvPr id="4" name="Content Placeholder 3"/>
          <p:cNvSpPr>
            <a:spLocks noGrp="1"/>
          </p:cNvSpPr>
          <p:nvPr>
            <p:ph idx="1"/>
          </p:nvPr>
        </p:nvSpPr>
        <p:spPr/>
        <p:txBody>
          <a:bodyPr/>
          <a:lstStyle/>
          <a:p>
            <a:pPr algn="r" rtl="1"/>
            <a:r>
              <a:rPr lang="fa-IR" sz="2800" dirty="0" smtClean="0"/>
              <a:t>ارتباط با </a:t>
            </a:r>
            <a:r>
              <a:rPr lang="en-US" sz="2800" dirty="0"/>
              <a:t>corresponding Author</a:t>
            </a:r>
            <a:r>
              <a:rPr lang="fa-IR" sz="2800" b="1" dirty="0"/>
              <a:t> </a:t>
            </a:r>
            <a:r>
              <a:rPr lang="fa-IR" sz="2800" b="1" dirty="0" smtClean="0"/>
              <a:t>   </a:t>
            </a:r>
          </a:p>
          <a:p>
            <a:pPr algn="r" rtl="1"/>
            <a:r>
              <a:rPr lang="fa-IR" sz="2800" dirty="0"/>
              <a:t>جستجو </a:t>
            </a:r>
            <a:r>
              <a:rPr lang="fa-IR" sz="2800" dirty="0" smtClean="0"/>
              <a:t>در </a:t>
            </a:r>
            <a:r>
              <a:rPr lang="en-US" sz="2800" dirty="0" smtClean="0"/>
              <a:t>Google</a:t>
            </a:r>
          </a:p>
          <a:p>
            <a:pPr marL="0" indent="0" algn="r" rtl="1">
              <a:buNone/>
            </a:pPr>
            <a:endParaRPr lang="en-US" dirty="0"/>
          </a:p>
        </p:txBody>
      </p:sp>
      <p:sp>
        <p:nvSpPr>
          <p:cNvPr id="2" name="Slide Number Placeholder 1"/>
          <p:cNvSpPr>
            <a:spLocks noGrp="1"/>
          </p:cNvSpPr>
          <p:nvPr>
            <p:ph type="sldNum" sz="quarter" idx="12"/>
          </p:nvPr>
        </p:nvSpPr>
        <p:spPr/>
        <p:txBody>
          <a:bodyPr/>
          <a:lstStyle/>
          <a:p>
            <a:fld id="{77F0F1CB-53EE-4045-A9D0-A8460FF37C83}" type="slidenum">
              <a:rPr lang="en-US" smtClean="0"/>
              <a:t>22</a:t>
            </a:fld>
            <a:endParaRPr lang="en-US"/>
          </a:p>
        </p:txBody>
      </p:sp>
    </p:spTree>
    <p:extLst>
      <p:ext uri="{BB962C8B-B14F-4D97-AF65-F5344CB8AC3E}">
        <p14:creationId xmlns:p14="http://schemas.microsoft.com/office/powerpoint/2010/main" val="44907263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My NCBI</a:t>
            </a:r>
          </a:p>
        </p:txBody>
      </p:sp>
      <p:sp>
        <p:nvSpPr>
          <p:cNvPr id="3" name="Content Placeholder 2"/>
          <p:cNvSpPr>
            <a:spLocks noGrp="1"/>
          </p:cNvSpPr>
          <p:nvPr>
            <p:ph idx="1"/>
          </p:nvPr>
        </p:nvSpPr>
        <p:spPr/>
        <p:txBody>
          <a:bodyPr>
            <a:normAutofit/>
          </a:bodyPr>
          <a:lstStyle/>
          <a:p>
            <a:pPr marL="0" indent="0" algn="just" rtl="1">
              <a:buNone/>
            </a:pPr>
            <a:r>
              <a:rPr lang="fa-IR" sz="2800" dirty="0" err="1">
                <a:cs typeface="B Lotus" panose="00000400000000000000" pitchFamily="2" charset="-78"/>
              </a:rPr>
              <a:t>اين</a:t>
            </a:r>
            <a:r>
              <a:rPr lang="fa-IR" sz="2800" dirty="0">
                <a:cs typeface="B Lotus" panose="00000400000000000000" pitchFamily="2" charset="-78"/>
              </a:rPr>
              <a:t> قسمت در واقع </a:t>
            </a:r>
            <a:r>
              <a:rPr lang="fa-IR" sz="2800" dirty="0" err="1">
                <a:cs typeface="B Lotus" panose="00000400000000000000" pitchFamily="2" charset="-78"/>
              </a:rPr>
              <a:t>شناسه</a:t>
            </a:r>
            <a:r>
              <a:rPr lang="fa-IR" sz="2800" dirty="0">
                <a:cs typeface="B Lotus" panose="00000400000000000000" pitchFamily="2" charset="-78"/>
              </a:rPr>
              <a:t> </a:t>
            </a:r>
            <a:r>
              <a:rPr lang="fa-IR" sz="2800" dirty="0" err="1">
                <a:cs typeface="B Lotus" panose="00000400000000000000" pitchFamily="2" charset="-78"/>
              </a:rPr>
              <a:t>شخصي</a:t>
            </a:r>
            <a:r>
              <a:rPr lang="fa-IR" sz="2800" dirty="0">
                <a:cs typeface="B Lotus" panose="00000400000000000000" pitchFamily="2" charset="-78"/>
              </a:rPr>
              <a:t> شما </a:t>
            </a:r>
            <a:r>
              <a:rPr lang="fa-IR" sz="2800" dirty="0" smtClean="0">
                <a:cs typeface="B Lotus" panose="00000400000000000000" pitchFamily="2" charset="-78"/>
              </a:rPr>
              <a:t>در </a:t>
            </a:r>
            <a:r>
              <a:rPr lang="en-US" sz="2800" dirty="0" smtClean="0">
                <a:cs typeface="B Lotus" panose="00000400000000000000" pitchFamily="2" charset="-78"/>
              </a:rPr>
              <a:t>NCBI</a:t>
            </a:r>
            <a:r>
              <a:rPr lang="fa-IR" sz="2800" dirty="0" smtClean="0">
                <a:cs typeface="B Lotus" panose="00000400000000000000" pitchFamily="2" charset="-78"/>
              </a:rPr>
              <a:t> </a:t>
            </a:r>
            <a:r>
              <a:rPr lang="fa-IR" sz="2800" dirty="0" err="1" smtClean="0">
                <a:cs typeface="B Lotus" panose="00000400000000000000" pitchFamily="2" charset="-78"/>
              </a:rPr>
              <a:t>مي</a:t>
            </a:r>
            <a:r>
              <a:rPr lang="fa-IR" sz="2800" dirty="0" smtClean="0">
                <a:cs typeface="B Lotus" panose="00000400000000000000" pitchFamily="2" charset="-78"/>
              </a:rPr>
              <a:t> </a:t>
            </a:r>
            <a:r>
              <a:rPr lang="fa-IR" sz="2800" dirty="0">
                <a:cs typeface="B Lotus" panose="00000400000000000000" pitchFamily="2" charset="-78"/>
              </a:rPr>
              <a:t>باشد. شما مي توانيد با استفاده از اين </a:t>
            </a:r>
            <a:r>
              <a:rPr lang="fa-IR" sz="2800" dirty="0" smtClean="0">
                <a:cs typeface="B Lotus" panose="00000400000000000000" pitchFamily="2" charset="-78"/>
              </a:rPr>
              <a:t>قسمت مقالاتي </a:t>
            </a:r>
            <a:r>
              <a:rPr lang="fa-IR" sz="2800" dirty="0">
                <a:cs typeface="B Lotus" panose="00000400000000000000" pitchFamily="2" charset="-78"/>
              </a:rPr>
              <a:t>كه </a:t>
            </a:r>
            <a:r>
              <a:rPr lang="fa-IR" sz="2800" dirty="0" smtClean="0">
                <a:cs typeface="B Lotus" panose="00000400000000000000" pitchFamily="2" charset="-78"/>
              </a:rPr>
              <a:t>قبلا </a:t>
            </a:r>
            <a:r>
              <a:rPr lang="fa-IR" sz="2800" dirty="0">
                <a:cs typeface="B Lotus" panose="00000400000000000000" pitchFamily="2" charset="-78"/>
              </a:rPr>
              <a:t>جستجو كرديد را ذخيره كنيد </a:t>
            </a:r>
            <a:r>
              <a:rPr lang="fa-IR" sz="2800" dirty="0" smtClean="0">
                <a:cs typeface="B Lotus" panose="00000400000000000000" pitchFamily="2" charset="-78"/>
              </a:rPr>
              <a:t>و  همينطور </a:t>
            </a:r>
            <a:r>
              <a:rPr lang="fa-IR" sz="2800" dirty="0">
                <a:cs typeface="B Lotus" panose="00000400000000000000" pitchFamily="2" charset="-78"/>
              </a:rPr>
              <a:t>دسترسي به مقالات گذشته خود </a:t>
            </a:r>
            <a:r>
              <a:rPr lang="fa-IR" sz="2800" dirty="0" smtClean="0">
                <a:cs typeface="B Lotus" panose="00000400000000000000" pitchFamily="2" charset="-78"/>
              </a:rPr>
              <a:t>داشته  باشيد</a:t>
            </a:r>
            <a:r>
              <a:rPr lang="fa-IR" sz="2800" dirty="0">
                <a:cs typeface="B Lotus" panose="00000400000000000000" pitchFamily="2" charset="-78"/>
              </a:rPr>
              <a:t>.</a:t>
            </a:r>
            <a:endParaRPr lang="en-US" sz="28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77F0F1CB-53EE-4045-A9D0-A8460FF37C83}" type="slidenum">
              <a:rPr lang="en-US" smtClean="0"/>
              <a:t>23</a:t>
            </a:fld>
            <a:endParaRPr lang="en-US"/>
          </a:p>
        </p:txBody>
      </p:sp>
    </p:spTree>
    <p:extLst>
      <p:ext uri="{BB962C8B-B14F-4D97-AF65-F5344CB8AC3E}">
        <p14:creationId xmlns:p14="http://schemas.microsoft.com/office/powerpoint/2010/main" val="925002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F0F1CB-53EE-4045-A9D0-A8460FF37C83}" type="slidenum">
              <a:rPr lang="en-US" smtClean="0"/>
              <a:t>24</a:t>
            </a:fld>
            <a:endParaRPr lang="en-US"/>
          </a:p>
        </p:txBody>
      </p:sp>
      <p:pic>
        <p:nvPicPr>
          <p:cNvPr id="5" name="Picture 4"/>
          <p:cNvPicPr>
            <a:picLocks noChangeAspect="1"/>
          </p:cNvPicPr>
          <p:nvPr/>
        </p:nvPicPr>
        <p:blipFill>
          <a:blip r:embed="rId2"/>
          <a:stretch>
            <a:fillRect/>
          </a:stretch>
        </p:blipFill>
        <p:spPr>
          <a:xfrm>
            <a:off x="1635618" y="296214"/>
            <a:ext cx="9994005" cy="6426558"/>
          </a:xfrm>
          <a:prstGeom prst="rect">
            <a:avLst/>
          </a:prstGeom>
        </p:spPr>
      </p:pic>
    </p:spTree>
    <p:extLst>
      <p:ext uri="{BB962C8B-B14F-4D97-AF65-F5344CB8AC3E}">
        <p14:creationId xmlns:p14="http://schemas.microsoft.com/office/powerpoint/2010/main" val="248458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buNone/>
            </a:pPr>
            <a:r>
              <a:rPr lang="fa-IR" sz="2800" dirty="0"/>
              <a:t>اگر در </a:t>
            </a:r>
            <a:r>
              <a:rPr lang="fa-IR" sz="2800" dirty="0" err="1"/>
              <a:t>ليست</a:t>
            </a:r>
            <a:r>
              <a:rPr lang="fa-IR" sz="2800" dirty="0"/>
              <a:t> صفحه اول </a:t>
            </a:r>
            <a:r>
              <a:rPr lang="fa-IR" sz="2800" dirty="0" err="1" smtClean="0"/>
              <a:t>بجاي</a:t>
            </a:r>
            <a:r>
              <a:rPr lang="fa-IR" sz="2800" dirty="0" smtClean="0"/>
              <a:t> </a:t>
            </a:r>
            <a:r>
              <a:rPr lang="fa-IR" sz="2800" dirty="0" smtClean="0"/>
              <a:t>واژه </a:t>
            </a:r>
            <a:r>
              <a:rPr lang="en-US" sz="2800" dirty="0" err="1" smtClean="0"/>
              <a:t>pubMed</a:t>
            </a:r>
            <a:r>
              <a:rPr lang="fa-IR" sz="2800" dirty="0" smtClean="0"/>
              <a:t> واژه </a:t>
            </a:r>
            <a:r>
              <a:rPr lang="en-US" sz="2800" dirty="0" smtClean="0"/>
              <a:t>PMC</a:t>
            </a:r>
            <a:r>
              <a:rPr lang="fa-IR" sz="2800" dirty="0" smtClean="0"/>
              <a:t> </a:t>
            </a:r>
            <a:r>
              <a:rPr lang="fa-IR" sz="2800" dirty="0"/>
              <a:t>را انتخاب </a:t>
            </a:r>
            <a:r>
              <a:rPr lang="fa-IR" sz="2800" dirty="0" err="1"/>
              <a:t>كنيد</a:t>
            </a:r>
            <a:r>
              <a:rPr lang="fa-IR" sz="2800" dirty="0"/>
              <a:t>، </a:t>
            </a:r>
            <a:r>
              <a:rPr lang="fa-IR" sz="2800" dirty="0" err="1"/>
              <a:t>نتايج</a:t>
            </a:r>
            <a:r>
              <a:rPr lang="fa-IR" sz="2800" dirty="0"/>
              <a:t> </a:t>
            </a:r>
            <a:r>
              <a:rPr lang="fa-IR" sz="2800" dirty="0" err="1"/>
              <a:t>جستجوي</a:t>
            </a:r>
            <a:r>
              <a:rPr lang="fa-IR" sz="2800" dirty="0"/>
              <a:t> شما محدود به </a:t>
            </a:r>
            <a:r>
              <a:rPr lang="fa-IR" sz="2800" dirty="0" err="1" smtClean="0"/>
              <a:t>مقالاتي</a:t>
            </a:r>
            <a:r>
              <a:rPr lang="fa-IR" sz="2800" dirty="0" smtClean="0"/>
              <a:t> </a:t>
            </a:r>
            <a:r>
              <a:rPr lang="fa-IR" sz="2800" dirty="0" err="1"/>
              <a:t>مي</a:t>
            </a:r>
            <a:r>
              <a:rPr lang="fa-IR" sz="2800" dirty="0"/>
              <a:t> شود </a:t>
            </a:r>
            <a:r>
              <a:rPr lang="fa-IR" sz="2800" dirty="0" err="1" smtClean="0"/>
              <a:t>كه</a:t>
            </a:r>
            <a:r>
              <a:rPr lang="fa-IR" sz="2800" dirty="0" smtClean="0"/>
              <a:t> </a:t>
            </a:r>
            <a:r>
              <a:rPr lang="en-US" sz="2800" dirty="0"/>
              <a:t>full </a:t>
            </a:r>
            <a:r>
              <a:rPr lang="en-US" sz="2800" dirty="0" smtClean="0"/>
              <a:t>text</a:t>
            </a:r>
            <a:r>
              <a:rPr lang="fa-IR" sz="2800" dirty="0" smtClean="0"/>
              <a:t> رایگان دارند. </a:t>
            </a:r>
            <a:endParaRPr lang="en-US" sz="2800" dirty="0"/>
          </a:p>
        </p:txBody>
      </p:sp>
      <p:sp>
        <p:nvSpPr>
          <p:cNvPr id="4" name="Slide Number Placeholder 3"/>
          <p:cNvSpPr>
            <a:spLocks noGrp="1"/>
          </p:cNvSpPr>
          <p:nvPr>
            <p:ph type="sldNum" sz="quarter" idx="12"/>
          </p:nvPr>
        </p:nvSpPr>
        <p:spPr/>
        <p:txBody>
          <a:bodyPr/>
          <a:lstStyle/>
          <a:p>
            <a:fld id="{77F0F1CB-53EE-4045-A9D0-A8460FF37C83}" type="slidenum">
              <a:rPr lang="en-US" smtClean="0"/>
              <a:t>25</a:t>
            </a:fld>
            <a:endParaRPr lang="en-US"/>
          </a:p>
        </p:txBody>
      </p:sp>
    </p:spTree>
    <p:extLst>
      <p:ext uri="{BB962C8B-B14F-4D97-AF65-F5344CB8AC3E}">
        <p14:creationId xmlns:p14="http://schemas.microsoft.com/office/powerpoint/2010/main" val="367156131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F0F1CB-53EE-4045-A9D0-A8460FF37C83}" type="slidenum">
              <a:rPr lang="en-US" smtClean="0"/>
              <a:t>26</a:t>
            </a:fld>
            <a:endParaRPr lang="en-US"/>
          </a:p>
        </p:txBody>
      </p:sp>
      <p:pic>
        <p:nvPicPr>
          <p:cNvPr id="5" name="Picture 4"/>
          <p:cNvPicPr>
            <a:picLocks noChangeAspect="1"/>
          </p:cNvPicPr>
          <p:nvPr/>
        </p:nvPicPr>
        <p:blipFill>
          <a:blip r:embed="rId2"/>
          <a:stretch>
            <a:fillRect/>
          </a:stretch>
        </p:blipFill>
        <p:spPr>
          <a:xfrm>
            <a:off x="1841680" y="409278"/>
            <a:ext cx="8371266" cy="5695308"/>
          </a:xfrm>
          <a:prstGeom prst="rect">
            <a:avLst/>
          </a:prstGeom>
        </p:spPr>
      </p:pic>
    </p:spTree>
    <p:extLst>
      <p:ext uri="{BB962C8B-B14F-4D97-AF65-F5344CB8AC3E}">
        <p14:creationId xmlns:p14="http://schemas.microsoft.com/office/powerpoint/2010/main" val="261148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27</a:t>
            </a:fld>
            <a:endParaRPr lang="en-US"/>
          </a:p>
        </p:txBody>
      </p:sp>
      <p:sp>
        <p:nvSpPr>
          <p:cNvPr id="3" name="Rectangle 2"/>
          <p:cNvSpPr/>
          <p:nvPr/>
        </p:nvSpPr>
        <p:spPr>
          <a:xfrm>
            <a:off x="2975021" y="193184"/>
            <a:ext cx="8332630" cy="6555641"/>
          </a:xfrm>
          <a:prstGeom prst="rect">
            <a:avLst/>
          </a:prstGeom>
        </p:spPr>
        <p:txBody>
          <a:bodyPr wrap="square">
            <a:spAutoFit/>
          </a:bodyPr>
          <a:lstStyle/>
          <a:p>
            <a:pPr marL="342900" indent="-342900" algn="r">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در قسمت </a:t>
            </a:r>
            <a:r>
              <a:rPr lang="en-US" sz="2000" dirty="0" smtClean="0"/>
              <a:t> over </a:t>
            </a:r>
            <a:r>
              <a:rPr lang="en-US" sz="2000" dirty="0"/>
              <a:t>view  </a:t>
            </a:r>
            <a:r>
              <a:rPr lang="fa-IR" sz="2000" dirty="0"/>
              <a:t>راجع به خود </a:t>
            </a:r>
            <a:r>
              <a:rPr lang="en-US" sz="2000" dirty="0" smtClean="0"/>
              <a:t> </a:t>
            </a:r>
            <a:r>
              <a:rPr lang="en-US" sz="2000" dirty="0" err="1" smtClean="0"/>
              <a:t>pubmed</a:t>
            </a:r>
            <a:r>
              <a:rPr lang="en-US" sz="2000" dirty="0" smtClean="0"/>
              <a:t> </a:t>
            </a:r>
            <a:r>
              <a:rPr lang="fa-IR" sz="2000" dirty="0"/>
              <a:t>توضیح داده است.</a:t>
            </a:r>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از قسمت </a:t>
            </a:r>
            <a:r>
              <a:rPr lang="en-US" sz="2000" dirty="0"/>
              <a:t>e-utility  </a:t>
            </a:r>
            <a:r>
              <a:rPr lang="fa-IR" sz="2000" dirty="0" smtClean="0"/>
              <a:t> میتوانیم </a:t>
            </a:r>
            <a:r>
              <a:rPr lang="fa-IR" sz="2000" dirty="0"/>
              <a:t>برای دسترسی به سایت ها و بانکهای دیگر استفاده </a:t>
            </a:r>
            <a:r>
              <a:rPr lang="fa-IR" sz="2000" dirty="0" smtClean="0"/>
              <a:t>کنید، </a:t>
            </a:r>
            <a:r>
              <a:rPr lang="fa-IR" sz="2000" dirty="0"/>
              <a:t>این قسمت تمامی اطلاعات درباره نحوه استفاده از سایت  و تاریخچه </a:t>
            </a:r>
            <a:r>
              <a:rPr lang="fa-IR" sz="2000" dirty="0" smtClean="0"/>
              <a:t>آن </a:t>
            </a:r>
            <a:r>
              <a:rPr lang="fa-IR" sz="2000" dirty="0"/>
              <a:t>را ارائه می دهد.</a:t>
            </a:r>
          </a:p>
          <a:p>
            <a:pPr marL="342900" indent="-342900" algn="r">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در قسمت </a:t>
            </a:r>
            <a:r>
              <a:rPr lang="en-US" sz="2000" dirty="0"/>
              <a:t>my NCBD </a:t>
            </a:r>
            <a:r>
              <a:rPr lang="fa-IR" sz="2000" dirty="0"/>
              <a:t>میتوانیم آدرس </a:t>
            </a:r>
            <a:r>
              <a:rPr lang="en-US" sz="2000" dirty="0" smtClean="0"/>
              <a:t> e-mail </a:t>
            </a:r>
            <a:r>
              <a:rPr lang="fa-IR" sz="2000" dirty="0"/>
              <a:t>و مشخصات کامل خود را بنویسیم تا از مزایای بیشتری برخوردار باشیم مثلا درخواست مقاله </a:t>
            </a:r>
            <a:r>
              <a:rPr lang="fa-IR" sz="2000" dirty="0" smtClean="0"/>
              <a:t>و…</a:t>
            </a:r>
            <a:endParaRPr lang="fa-IR" sz="2000" dirty="0"/>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در قسمت </a:t>
            </a:r>
            <a:r>
              <a:rPr lang="en-US" sz="2000" dirty="0"/>
              <a:t>related link   </a:t>
            </a:r>
            <a:r>
              <a:rPr lang="fa-IR" sz="2000" dirty="0"/>
              <a:t>می توان موضوع خود را خاص تر نمود.</a:t>
            </a:r>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در قسمت </a:t>
            </a:r>
            <a:r>
              <a:rPr lang="en-US" sz="2000" dirty="0"/>
              <a:t>link out  </a:t>
            </a:r>
            <a:r>
              <a:rPr lang="fa-IR" sz="2000" dirty="0"/>
              <a:t>میتوانیم به مقالات </a:t>
            </a:r>
            <a:r>
              <a:rPr lang="en-US" sz="2000" dirty="0"/>
              <a:t>full text  </a:t>
            </a:r>
            <a:r>
              <a:rPr lang="fa-IR" sz="2000" dirty="0"/>
              <a:t>دسترسی پیدا کنیم.</a:t>
            </a:r>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smtClean="0"/>
              <a:t>در </a:t>
            </a:r>
            <a:r>
              <a:rPr lang="fa-IR" sz="2000" dirty="0"/>
              <a:t>قسمت </a:t>
            </a:r>
            <a:r>
              <a:rPr lang="en-US" sz="2000" dirty="0"/>
              <a:t>new/ noteworthy </a:t>
            </a:r>
            <a:r>
              <a:rPr lang="fa-IR" sz="2000" dirty="0" smtClean="0"/>
              <a:t> تغییراتی </a:t>
            </a:r>
            <a:r>
              <a:rPr lang="fa-IR" sz="2000" dirty="0"/>
              <a:t>را که در بازنویسی و ویرایش سایت انجام شده درج می شود.</a:t>
            </a:r>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در قسمت </a:t>
            </a:r>
            <a:r>
              <a:rPr lang="en-US" sz="2000" dirty="0" smtClean="0"/>
              <a:t> over </a:t>
            </a:r>
            <a:r>
              <a:rPr lang="en-US" sz="2000" dirty="0"/>
              <a:t>view  </a:t>
            </a:r>
            <a:r>
              <a:rPr lang="fa-IR" sz="2000" dirty="0"/>
              <a:t>راجع به خود </a:t>
            </a:r>
            <a:r>
              <a:rPr lang="en-US" sz="2000" dirty="0" err="1"/>
              <a:t>pubmed</a:t>
            </a:r>
            <a:r>
              <a:rPr lang="en-US" sz="2000" dirty="0"/>
              <a:t> </a:t>
            </a:r>
            <a:r>
              <a:rPr lang="fa-IR" sz="2000" dirty="0" smtClean="0"/>
              <a:t> توضیح </a:t>
            </a:r>
            <a:r>
              <a:rPr lang="fa-IR" sz="2000" dirty="0"/>
              <a:t>داده است.</a:t>
            </a:r>
          </a:p>
          <a:p>
            <a:pPr marL="342900" indent="-342900" algn="r" rtl="1">
              <a:buFont typeface="Wingdings" panose="05000000000000000000" pitchFamily="2" charset="2"/>
              <a:buChar char="Ø"/>
            </a:pPr>
            <a:endParaRPr lang="fa-IR" sz="2000" dirty="0"/>
          </a:p>
          <a:p>
            <a:pPr marL="342900" indent="-342900" algn="r" rtl="1">
              <a:buFont typeface="Wingdings" panose="05000000000000000000" pitchFamily="2" charset="2"/>
              <a:buChar char="Ø"/>
            </a:pPr>
            <a:r>
              <a:rPr lang="fa-IR" sz="2000" dirty="0"/>
              <a:t>از قسمت </a:t>
            </a:r>
            <a:r>
              <a:rPr lang="en-US" sz="2000" dirty="0"/>
              <a:t>e-utility  </a:t>
            </a:r>
            <a:r>
              <a:rPr lang="fa-IR" sz="2000" dirty="0"/>
              <a:t>میتوانیم برای دسترسی به سایت ها و بانکهای دیگر استفاده </a:t>
            </a:r>
            <a:r>
              <a:rPr lang="fa-IR" sz="2000" dirty="0" smtClean="0"/>
              <a:t>کنید</a:t>
            </a:r>
            <a:endParaRPr lang="fa-IR" sz="2000" dirty="0"/>
          </a:p>
        </p:txBody>
      </p:sp>
    </p:spTree>
    <p:extLst>
      <p:ext uri="{BB962C8B-B14F-4D97-AF65-F5344CB8AC3E}">
        <p14:creationId xmlns:p14="http://schemas.microsoft.com/office/powerpoint/2010/main" val="1074855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28</a:t>
            </a:fld>
            <a:endParaRPr lang="en-US"/>
          </a:p>
        </p:txBody>
      </p:sp>
      <p:sp>
        <p:nvSpPr>
          <p:cNvPr id="3" name="Rectangle 2"/>
          <p:cNvSpPr/>
          <p:nvPr/>
        </p:nvSpPr>
        <p:spPr>
          <a:xfrm>
            <a:off x="8182765" y="1801900"/>
            <a:ext cx="256802" cy="369332"/>
          </a:xfrm>
          <a:prstGeom prst="rect">
            <a:avLst/>
          </a:prstGeom>
        </p:spPr>
        <p:txBody>
          <a:bodyPr wrap="none">
            <a:spAutoFit/>
          </a:bodyPr>
          <a:lstStyle/>
          <a:p>
            <a:r>
              <a:rPr lang="fa-IR" dirty="0"/>
              <a:t> </a:t>
            </a:r>
          </a:p>
        </p:txBody>
      </p:sp>
      <p:sp>
        <p:nvSpPr>
          <p:cNvPr id="4" name="Rectangle 3"/>
          <p:cNvSpPr/>
          <p:nvPr/>
        </p:nvSpPr>
        <p:spPr>
          <a:xfrm>
            <a:off x="5967599" y="3244334"/>
            <a:ext cx="256802" cy="369332"/>
          </a:xfrm>
          <a:prstGeom prst="rect">
            <a:avLst/>
          </a:prstGeom>
        </p:spPr>
        <p:txBody>
          <a:bodyPr wrap="none">
            <a:spAutoFit/>
          </a:bodyPr>
          <a:lstStyle/>
          <a:p>
            <a:r>
              <a:rPr lang="fa-IR" dirty="0"/>
              <a:t> </a:t>
            </a:r>
          </a:p>
        </p:txBody>
      </p:sp>
      <p:pic>
        <p:nvPicPr>
          <p:cNvPr id="5" name="Picture 4"/>
          <p:cNvPicPr>
            <a:picLocks noChangeAspect="1"/>
          </p:cNvPicPr>
          <p:nvPr/>
        </p:nvPicPr>
        <p:blipFill>
          <a:blip r:embed="rId2"/>
          <a:stretch>
            <a:fillRect/>
          </a:stretch>
        </p:blipFill>
        <p:spPr>
          <a:xfrm>
            <a:off x="2933849" y="695459"/>
            <a:ext cx="6581104" cy="3674077"/>
          </a:xfrm>
          <a:prstGeom prst="rect">
            <a:avLst/>
          </a:prstGeom>
        </p:spPr>
      </p:pic>
      <p:sp>
        <p:nvSpPr>
          <p:cNvPr id="6" name="Rectangle 5"/>
          <p:cNvSpPr/>
          <p:nvPr/>
        </p:nvSpPr>
        <p:spPr>
          <a:xfrm>
            <a:off x="2933849" y="4369536"/>
            <a:ext cx="6581104" cy="1015663"/>
          </a:xfrm>
          <a:prstGeom prst="rect">
            <a:avLst/>
          </a:prstGeom>
        </p:spPr>
        <p:txBody>
          <a:bodyPr wrap="square">
            <a:spAutoFit/>
          </a:bodyPr>
          <a:lstStyle/>
          <a:p>
            <a:pPr algn="just" rtl="1"/>
            <a:r>
              <a:rPr lang="fa-IR" sz="2000" dirty="0">
                <a:ea typeface="Times New Roman" panose="02020603050405020304" pitchFamily="18" charset="0"/>
                <a:cs typeface="B Nazanin" panose="00000400000000000000" pitchFamily="2" charset="-78"/>
              </a:rPr>
              <a:t>می توانیم این مقاله را به صورت فرم متنی یعنی بدون فایلهای </a:t>
            </a:r>
            <a:r>
              <a:rPr lang="fa-IR" sz="2000" dirty="0" err="1">
                <a:ea typeface="Times New Roman" panose="02020603050405020304" pitchFamily="18" charset="0"/>
                <a:cs typeface="B Nazanin" panose="00000400000000000000" pitchFamily="2" charset="-78"/>
              </a:rPr>
              <a:t>گرافیکی</a:t>
            </a:r>
            <a:r>
              <a:rPr lang="fa-IR" sz="2000" dirty="0">
                <a:ea typeface="Times New Roman" panose="02020603050405020304" pitchFamily="18" charset="0"/>
                <a:cs typeface="B Nazanin" panose="00000400000000000000" pitchFamily="2" charset="-78"/>
              </a:rPr>
              <a:t> </a:t>
            </a:r>
            <a:r>
              <a:rPr lang="fa-IR" sz="2000" dirty="0" smtClean="0">
                <a:ea typeface="Times New Roman" panose="02020603050405020304" pitchFamily="18" charset="0"/>
                <a:cs typeface="B Nazanin" panose="00000400000000000000" pitchFamily="2" charset="-78"/>
              </a:rPr>
              <a:t>دریافت </a:t>
            </a:r>
            <a:r>
              <a:rPr lang="fa-IR" sz="2000" dirty="0">
                <a:ea typeface="Times New Roman" panose="02020603050405020304" pitchFamily="18" charset="0"/>
                <a:cs typeface="B Nazanin" panose="00000400000000000000" pitchFamily="2" charset="-78"/>
              </a:rPr>
              <a:t>کنیم برای این کار ابتدا مقاله مورد نظر را نشان دار کرده  و بعد روی </a:t>
            </a:r>
            <a:r>
              <a:rPr lang="en-US" sz="2000" dirty="0">
                <a:latin typeface="Times New Roman" panose="02020603050405020304" pitchFamily="18" charset="0"/>
                <a:ea typeface="Times New Roman" panose="02020603050405020304" pitchFamily="18" charset="0"/>
                <a:cs typeface="B Nazanin" panose="00000400000000000000" pitchFamily="2" charset="-78"/>
              </a:rPr>
              <a:t>Text </a:t>
            </a:r>
            <a:r>
              <a:rPr lang="fa-IR" sz="2000" dirty="0">
                <a:ea typeface="Times New Roman" panose="02020603050405020304" pitchFamily="18" charset="0"/>
                <a:cs typeface="B Nazanin" panose="00000400000000000000" pitchFamily="2" charset="-78"/>
              </a:rPr>
              <a:t>در نوار نمایش </a:t>
            </a:r>
            <a:r>
              <a:rPr lang="ar-SA" sz="2000" dirty="0">
                <a:ea typeface="Times New Roman" panose="02020603050405020304" pitchFamily="18" charset="0"/>
                <a:cs typeface="B Nazanin" panose="00000400000000000000" pitchFamily="2" charset="-78"/>
              </a:rPr>
              <a:t> </a:t>
            </a:r>
            <a:r>
              <a:rPr lang="fa-IR" sz="2000" dirty="0" smtClean="0">
                <a:ea typeface="Times New Roman" panose="02020603050405020304" pitchFamily="18" charset="0"/>
                <a:cs typeface="B Nazanin" panose="00000400000000000000" pitchFamily="2" charset="-78"/>
              </a:rPr>
              <a:t>کلیک کنید.</a:t>
            </a:r>
            <a:endParaRPr lang="fa-IR" sz="2000" dirty="0">
              <a:cs typeface="B Nazanin" panose="00000400000000000000" pitchFamily="2" charset="-78"/>
            </a:endParaRPr>
          </a:p>
        </p:txBody>
      </p:sp>
    </p:spTree>
    <p:extLst>
      <p:ext uri="{BB962C8B-B14F-4D97-AF65-F5344CB8AC3E}">
        <p14:creationId xmlns:p14="http://schemas.microsoft.com/office/powerpoint/2010/main" val="412420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29</a:t>
            </a:fld>
            <a:endParaRPr lang="en-US"/>
          </a:p>
        </p:txBody>
      </p:sp>
      <p:pic>
        <p:nvPicPr>
          <p:cNvPr id="3" name="Picture 2"/>
          <p:cNvPicPr>
            <a:picLocks noChangeAspect="1"/>
          </p:cNvPicPr>
          <p:nvPr/>
        </p:nvPicPr>
        <p:blipFill>
          <a:blip r:embed="rId2"/>
          <a:stretch>
            <a:fillRect/>
          </a:stretch>
        </p:blipFill>
        <p:spPr>
          <a:xfrm>
            <a:off x="2923505" y="1152907"/>
            <a:ext cx="6812924" cy="3561807"/>
          </a:xfrm>
          <a:prstGeom prst="rect">
            <a:avLst/>
          </a:prstGeom>
        </p:spPr>
      </p:pic>
      <p:sp>
        <p:nvSpPr>
          <p:cNvPr id="4" name="Rectangle 3"/>
          <p:cNvSpPr/>
          <p:nvPr/>
        </p:nvSpPr>
        <p:spPr>
          <a:xfrm>
            <a:off x="2923505" y="4899165"/>
            <a:ext cx="6722771" cy="1323439"/>
          </a:xfrm>
          <a:prstGeom prst="rect">
            <a:avLst/>
          </a:prstGeom>
        </p:spPr>
        <p:txBody>
          <a:bodyPr wrap="square">
            <a:spAutoFit/>
          </a:bodyPr>
          <a:lstStyle/>
          <a:p>
            <a:pPr algn="just" rtl="1"/>
            <a:r>
              <a:rPr lang="fa-IR" sz="2000" b="1" dirty="0" smtClean="0">
                <a:ea typeface="Times New Roman" panose="02020603050405020304" pitchFamily="18" charset="0"/>
                <a:cs typeface="B Nazanin" panose="00000400000000000000" pitchFamily="2" charset="-78"/>
              </a:rPr>
              <a:t> </a:t>
            </a:r>
            <a:r>
              <a:rPr lang="fa-IR" sz="2000" dirty="0">
                <a:cs typeface="B Nazanin" panose="00000400000000000000" pitchFamily="2" charset="-78"/>
              </a:rPr>
              <a:t>اگر بخواهیم مقاله مورد نظر را به </a:t>
            </a:r>
            <a:r>
              <a:rPr lang="en-US" sz="2000" dirty="0">
                <a:cs typeface="B Nazanin" panose="00000400000000000000" pitchFamily="2" charset="-78"/>
              </a:rPr>
              <a:t>E- mail </a:t>
            </a:r>
            <a:r>
              <a:rPr lang="fa-IR" sz="2000" dirty="0">
                <a:cs typeface="B Nazanin" panose="00000400000000000000" pitchFamily="2" charset="-78"/>
              </a:rPr>
              <a:t>خود یا شخص دیگری ارسال کنیم </a:t>
            </a:r>
            <a:r>
              <a:rPr lang="en-US" sz="2000" dirty="0" err="1" smtClean="0">
                <a:cs typeface="B Nazanin" panose="00000400000000000000" pitchFamily="2" charset="-78"/>
              </a:rPr>
              <a:t>e.mail</a:t>
            </a:r>
            <a:r>
              <a:rPr lang="fa-IR" sz="2000" dirty="0">
                <a:cs typeface="B Nazanin" panose="00000400000000000000" pitchFamily="2" charset="-78"/>
              </a:rPr>
              <a:t> را از نوار نمایش انتخاب می کنیم و بعد روی </a:t>
            </a:r>
            <a:r>
              <a:rPr lang="en-US" sz="2000" dirty="0">
                <a:cs typeface="B Nazanin" panose="00000400000000000000" pitchFamily="2" charset="-78"/>
              </a:rPr>
              <a:t>send to </a:t>
            </a:r>
            <a:r>
              <a:rPr lang="fa-IR" sz="2000" dirty="0" smtClean="0">
                <a:cs typeface="B Nazanin" panose="00000400000000000000" pitchFamily="2" charset="-78"/>
              </a:rPr>
              <a:t> کلیک می </a:t>
            </a:r>
            <a:r>
              <a:rPr lang="fa-IR" sz="2000" dirty="0">
                <a:cs typeface="B Nazanin" panose="00000400000000000000" pitchFamily="2" charset="-78"/>
              </a:rPr>
              <a:t>کنیم که باید در جای مشخص شده آدرس مورد نظر را وارد کرده و روی </a:t>
            </a:r>
            <a:r>
              <a:rPr lang="en-US" sz="2000" dirty="0">
                <a:cs typeface="B Nazanin" panose="00000400000000000000" pitchFamily="2" charset="-78"/>
              </a:rPr>
              <a:t>Mail </a:t>
            </a:r>
            <a:r>
              <a:rPr lang="fa-IR" sz="2000" dirty="0">
                <a:cs typeface="B Nazanin" panose="00000400000000000000" pitchFamily="2" charset="-78"/>
              </a:rPr>
              <a:t>کلیک </a:t>
            </a:r>
            <a:r>
              <a:rPr lang="fa-IR" sz="2000" dirty="0" smtClean="0">
                <a:cs typeface="B Nazanin" panose="00000400000000000000" pitchFamily="2" charset="-78"/>
              </a:rPr>
              <a:t>کنیم.</a:t>
            </a:r>
            <a:endParaRPr lang="fa-IR" sz="2000" dirty="0">
              <a:cs typeface="B Nazanin" panose="00000400000000000000" pitchFamily="2" charset="-78"/>
            </a:endParaRPr>
          </a:p>
        </p:txBody>
      </p:sp>
    </p:spTree>
    <p:extLst>
      <p:ext uri="{BB962C8B-B14F-4D97-AF65-F5344CB8AC3E}">
        <p14:creationId xmlns:p14="http://schemas.microsoft.com/office/powerpoint/2010/main" val="110263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PubMed</a:t>
            </a:r>
          </a:p>
        </p:txBody>
      </p:sp>
      <p:sp>
        <p:nvSpPr>
          <p:cNvPr id="3" name="Content Placeholder 2"/>
          <p:cNvSpPr>
            <a:spLocks noGrp="1"/>
          </p:cNvSpPr>
          <p:nvPr>
            <p:ph idx="1"/>
          </p:nvPr>
        </p:nvSpPr>
        <p:spPr/>
        <p:txBody>
          <a:bodyPr>
            <a:normAutofit/>
          </a:bodyPr>
          <a:lstStyle/>
          <a:p>
            <a:pPr marL="0" indent="0" algn="just" rtl="1">
              <a:lnSpc>
                <a:spcPct val="150000"/>
              </a:lnSpc>
              <a:buNone/>
            </a:pPr>
            <a:r>
              <a:rPr lang="en-US" sz="2800" dirty="0" smtClean="0">
                <a:cs typeface="B Lotus" panose="00000400000000000000" pitchFamily="2" charset="-78"/>
              </a:rPr>
              <a:t>PubMed </a:t>
            </a:r>
            <a:r>
              <a:rPr lang="fa-IR" sz="2800" dirty="0" smtClean="0">
                <a:cs typeface="B Lotus" panose="00000400000000000000" pitchFamily="2" charset="-78"/>
              </a:rPr>
              <a:t>در </a:t>
            </a:r>
            <a:r>
              <a:rPr lang="fa-IR" sz="2800" dirty="0">
                <a:cs typeface="B Lotus" panose="00000400000000000000" pitchFamily="2" charset="-78"/>
              </a:rPr>
              <a:t>واقع سيستم جستجوي الكترونيكي </a:t>
            </a:r>
            <a:r>
              <a:rPr lang="fa-IR" sz="2800" dirty="0" smtClean="0">
                <a:cs typeface="B Lotus" panose="00000400000000000000" pitchFamily="2" charset="-78"/>
              </a:rPr>
              <a:t>كتابخانه </a:t>
            </a:r>
            <a:r>
              <a:rPr lang="fa-IR" sz="2800" dirty="0">
                <a:cs typeface="B Lotus" panose="00000400000000000000" pitchFamily="2" charset="-78"/>
              </a:rPr>
              <a:t>ي ملي </a:t>
            </a:r>
            <a:r>
              <a:rPr lang="fa-IR" sz="2800" dirty="0" smtClean="0">
                <a:cs typeface="B Lotus" panose="00000400000000000000" pitchFamily="2" charset="-78"/>
              </a:rPr>
              <a:t>ايالات </a:t>
            </a:r>
            <a:r>
              <a:rPr lang="fa-IR" sz="2800" dirty="0">
                <a:cs typeface="B Lotus" panose="00000400000000000000" pitchFamily="2" charset="-78"/>
              </a:rPr>
              <a:t>متحده آمريكا در حيطه </a:t>
            </a:r>
            <a:r>
              <a:rPr lang="fa-IR" sz="2800" dirty="0" smtClean="0">
                <a:cs typeface="B Lotus" panose="00000400000000000000" pitchFamily="2" charset="-78"/>
              </a:rPr>
              <a:t>ي</a:t>
            </a:r>
            <a:r>
              <a:rPr lang="en-US" sz="2800" dirty="0" smtClean="0">
                <a:cs typeface="B Lotus" panose="00000400000000000000" pitchFamily="2" charset="-78"/>
              </a:rPr>
              <a:t> </a:t>
            </a:r>
            <a:r>
              <a:rPr lang="fa-IR" sz="2800" dirty="0" smtClean="0">
                <a:cs typeface="B Lotus" panose="00000400000000000000" pitchFamily="2" charset="-78"/>
              </a:rPr>
              <a:t> </a:t>
            </a:r>
            <a:r>
              <a:rPr lang="fa-IR" sz="2800" dirty="0" err="1" smtClean="0">
                <a:cs typeface="B Lotus" panose="00000400000000000000" pitchFamily="2" charset="-78"/>
              </a:rPr>
              <a:t>اطلااعات</a:t>
            </a:r>
            <a:r>
              <a:rPr lang="fa-IR" sz="2800" dirty="0" smtClean="0">
                <a:cs typeface="B Lotus" panose="00000400000000000000" pitchFamily="2" charset="-78"/>
              </a:rPr>
              <a:t> </a:t>
            </a:r>
            <a:r>
              <a:rPr lang="fa-IR" sz="2800" dirty="0">
                <a:cs typeface="B Lotus" panose="00000400000000000000" pitchFamily="2" charset="-78"/>
              </a:rPr>
              <a:t>علوم </a:t>
            </a:r>
            <a:r>
              <a:rPr lang="fa-IR" sz="2800" dirty="0" err="1">
                <a:cs typeface="B Lotus" panose="00000400000000000000" pitchFamily="2" charset="-78"/>
              </a:rPr>
              <a:t>پزشكي</a:t>
            </a:r>
            <a:r>
              <a:rPr lang="fa-IR" sz="2800" dirty="0">
                <a:cs typeface="B Lotus" panose="00000400000000000000" pitchFamily="2" charset="-78"/>
              </a:rPr>
              <a:t> و </a:t>
            </a:r>
            <a:r>
              <a:rPr lang="fa-IR" sz="2800" dirty="0" err="1">
                <a:cs typeface="B Lotus" panose="00000400000000000000" pitchFamily="2" charset="-78"/>
              </a:rPr>
              <a:t>پيراپزشكي</a:t>
            </a:r>
            <a:r>
              <a:rPr lang="fa-IR" sz="2800" dirty="0">
                <a:cs typeface="B Lotus" panose="00000400000000000000" pitchFamily="2" charset="-78"/>
              </a:rPr>
              <a:t> </a:t>
            </a:r>
            <a:r>
              <a:rPr lang="fa-IR" sz="2800" dirty="0" err="1">
                <a:cs typeface="B Lotus" panose="00000400000000000000" pitchFamily="2" charset="-78"/>
              </a:rPr>
              <a:t>مي</a:t>
            </a:r>
            <a:r>
              <a:rPr lang="fa-IR" sz="2800" dirty="0">
                <a:cs typeface="B Lotus" panose="00000400000000000000" pitchFamily="2" charset="-78"/>
              </a:rPr>
              <a:t> باشد. </a:t>
            </a:r>
            <a:r>
              <a:rPr lang="fa-IR" sz="2800" dirty="0" err="1">
                <a:cs typeface="B Lotus" panose="00000400000000000000" pitchFamily="2" charset="-78"/>
              </a:rPr>
              <a:t>اين</a:t>
            </a:r>
            <a:r>
              <a:rPr lang="fa-IR" sz="2800" dirty="0">
                <a:cs typeface="B Lotus" panose="00000400000000000000" pitchFamily="2" charset="-78"/>
              </a:rPr>
              <a:t> </a:t>
            </a:r>
            <a:r>
              <a:rPr lang="fa-IR" sz="2800" dirty="0" err="1" smtClean="0">
                <a:cs typeface="B Lotus" panose="00000400000000000000" pitchFamily="2" charset="-78"/>
              </a:rPr>
              <a:t>وب</a:t>
            </a:r>
            <a:r>
              <a:rPr lang="fa-IR" sz="2800" dirty="0" smtClean="0">
                <a:cs typeface="B Lotus" panose="00000400000000000000" pitchFamily="2" charset="-78"/>
              </a:rPr>
              <a:t> </a:t>
            </a:r>
            <a:r>
              <a:rPr lang="fa-IR" sz="2800" dirty="0" err="1" smtClean="0">
                <a:cs typeface="B Lotus" panose="00000400000000000000" pitchFamily="2" charset="-78"/>
              </a:rPr>
              <a:t>سايت</a:t>
            </a:r>
            <a:r>
              <a:rPr lang="fa-IR" sz="2800" dirty="0" smtClean="0">
                <a:cs typeface="B Lotus" panose="00000400000000000000" pitchFamily="2" charset="-78"/>
              </a:rPr>
              <a:t> </a:t>
            </a:r>
            <a:r>
              <a:rPr lang="fa-IR" sz="2800" dirty="0">
                <a:cs typeface="B Lotus" panose="00000400000000000000" pitchFamily="2" charset="-78"/>
              </a:rPr>
              <a:t>شامل </a:t>
            </a:r>
            <a:r>
              <a:rPr lang="fa-IR" sz="2800" dirty="0" err="1">
                <a:cs typeface="B Lotus" panose="00000400000000000000" pitchFamily="2" charset="-78"/>
              </a:rPr>
              <a:t>ميليون</a:t>
            </a:r>
            <a:r>
              <a:rPr lang="fa-IR" sz="2800" dirty="0">
                <a:cs typeface="B Lotus" panose="00000400000000000000" pitchFamily="2" charset="-78"/>
              </a:rPr>
              <a:t> ها مقاله مرتبط با علوم </a:t>
            </a:r>
            <a:r>
              <a:rPr lang="fa-IR" sz="2800" dirty="0" err="1" smtClean="0">
                <a:cs typeface="B Lotus" panose="00000400000000000000" pitchFamily="2" charset="-78"/>
              </a:rPr>
              <a:t>پزشكي</a:t>
            </a:r>
            <a:r>
              <a:rPr lang="fa-IR" sz="2800" dirty="0" smtClean="0">
                <a:cs typeface="B Lotus" panose="00000400000000000000" pitchFamily="2" charset="-78"/>
              </a:rPr>
              <a:t> است </a:t>
            </a:r>
            <a:r>
              <a:rPr lang="fa-IR" sz="2800" dirty="0">
                <a:cs typeface="B Lotus" panose="00000400000000000000" pitchFamily="2" charset="-78"/>
              </a:rPr>
              <a:t>و </a:t>
            </a:r>
            <a:r>
              <a:rPr lang="fa-IR" sz="2800" dirty="0" err="1">
                <a:cs typeface="B Lotus" panose="00000400000000000000" pitchFamily="2" charset="-78"/>
              </a:rPr>
              <a:t>مي</a:t>
            </a:r>
            <a:r>
              <a:rPr lang="fa-IR" sz="2800" dirty="0">
                <a:cs typeface="B Lotus" panose="00000400000000000000" pitchFamily="2" charset="-78"/>
              </a:rPr>
              <a:t> تواند </a:t>
            </a:r>
            <a:r>
              <a:rPr lang="fa-IR" sz="2800" dirty="0" err="1">
                <a:cs typeface="B Lotus" panose="00000400000000000000" pitchFamily="2" charset="-78"/>
              </a:rPr>
              <a:t>برترين</a:t>
            </a:r>
            <a:r>
              <a:rPr lang="fa-IR" sz="2800" dirty="0">
                <a:cs typeface="B Lotus" panose="00000400000000000000" pitchFamily="2" charset="-78"/>
              </a:rPr>
              <a:t> </a:t>
            </a:r>
            <a:r>
              <a:rPr lang="fa-IR" sz="2800" dirty="0" err="1">
                <a:cs typeface="B Lotus" panose="00000400000000000000" pitchFamily="2" charset="-78"/>
              </a:rPr>
              <a:t>پايگاه</a:t>
            </a:r>
            <a:r>
              <a:rPr lang="fa-IR" sz="2800" dirty="0">
                <a:cs typeface="B Lotus" panose="00000400000000000000" pitchFamily="2" charset="-78"/>
              </a:rPr>
              <a:t> </a:t>
            </a:r>
            <a:r>
              <a:rPr lang="fa-IR" sz="2800" dirty="0" err="1">
                <a:cs typeface="B Lotus" panose="00000400000000000000" pitchFamily="2" charset="-78"/>
              </a:rPr>
              <a:t>جستجوي</a:t>
            </a:r>
            <a:r>
              <a:rPr lang="fa-IR" sz="2800" dirty="0">
                <a:cs typeface="B Lotus" panose="00000400000000000000" pitchFamily="2" charset="-78"/>
              </a:rPr>
              <a:t> مقالات </a:t>
            </a:r>
            <a:r>
              <a:rPr lang="fa-IR" sz="2800" dirty="0" smtClean="0">
                <a:cs typeface="B Lotus" panose="00000400000000000000" pitchFamily="2" charset="-78"/>
              </a:rPr>
              <a:t>در </a:t>
            </a:r>
            <a:r>
              <a:rPr lang="fa-IR" sz="2800" dirty="0" err="1" smtClean="0">
                <a:cs typeface="B Lotus" panose="00000400000000000000" pitchFamily="2" charset="-78"/>
              </a:rPr>
              <a:t>دنياي</a:t>
            </a:r>
            <a:r>
              <a:rPr lang="fa-IR" sz="2800" dirty="0" smtClean="0">
                <a:cs typeface="B Lotus" panose="00000400000000000000" pitchFamily="2" charset="-78"/>
              </a:rPr>
              <a:t> </a:t>
            </a:r>
            <a:r>
              <a:rPr lang="fa-IR" sz="2800" dirty="0" err="1">
                <a:cs typeface="B Lotus" panose="00000400000000000000" pitchFamily="2" charset="-78"/>
              </a:rPr>
              <a:t>مجازي</a:t>
            </a:r>
            <a:r>
              <a:rPr lang="fa-IR" sz="2800" dirty="0">
                <a:cs typeface="B Lotus" panose="00000400000000000000" pitchFamily="2" charset="-78"/>
              </a:rPr>
              <a:t> باشد.</a:t>
            </a:r>
            <a:endParaRPr lang="en-US" sz="28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77F0F1CB-53EE-4045-A9D0-A8460FF37C83}" type="slidenum">
              <a:rPr lang="en-US" smtClean="0"/>
              <a:t>3</a:t>
            </a:fld>
            <a:endParaRPr lang="en-US"/>
          </a:p>
        </p:txBody>
      </p:sp>
    </p:spTree>
    <p:extLst>
      <p:ext uri="{BB962C8B-B14F-4D97-AF65-F5344CB8AC3E}">
        <p14:creationId xmlns:p14="http://schemas.microsoft.com/office/powerpoint/2010/main" val="3919371484"/>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72265" y="5100035"/>
            <a:ext cx="8915399" cy="990992"/>
          </a:xfrm>
        </p:spPr>
        <p:txBody>
          <a:bodyPr>
            <a:noAutofit/>
          </a:bodyPr>
          <a:lstStyle/>
          <a:p>
            <a:pPr algn="r"/>
            <a:r>
              <a:rPr lang="fa-IR" sz="2000" dirty="0"/>
              <a:t>در ضمن این سایت دارای امکانات دیگری نظیر </a:t>
            </a:r>
            <a:r>
              <a:rPr lang="en-US" sz="2000" dirty="0"/>
              <a:t>single citation </a:t>
            </a:r>
            <a:r>
              <a:rPr lang="fa-IR" sz="2000" dirty="0"/>
              <a:t>که برای یافتن مقاله ای که مشخصات آن نظیر تاریخ انتشار، نام نویسنده و ... آن مشخص باشد. </a:t>
            </a:r>
            <a:r>
              <a:rPr lang="fa-IR" sz="2000" dirty="0" smtClean="0"/>
              <a:t> </a:t>
            </a:r>
            <a:r>
              <a:rPr lang="en-US" sz="2000" dirty="0"/>
              <a:t>MESH </a:t>
            </a:r>
            <a:r>
              <a:rPr lang="fa-IR" sz="2000" dirty="0" smtClean="0"/>
              <a:t>برای پیدا </a:t>
            </a:r>
            <a:r>
              <a:rPr lang="fa-IR" sz="2000" dirty="0"/>
              <a:t>کردن </a:t>
            </a:r>
            <a:r>
              <a:rPr lang="fa-IR" sz="2000" dirty="0" smtClean="0"/>
              <a:t>یا عناوین </a:t>
            </a:r>
            <a:r>
              <a:rPr lang="fa-IR" sz="2000" dirty="0"/>
              <a:t>پذیرفته شده که در این صورت کار جستجو سریعتر انجام می </a:t>
            </a:r>
            <a:r>
              <a:rPr lang="fa-IR" sz="2000" dirty="0" smtClean="0"/>
              <a:t>گیرد.</a:t>
            </a:r>
            <a:endParaRPr lang="fa-IR" sz="2000" dirty="0"/>
          </a:p>
        </p:txBody>
      </p:sp>
      <p:sp>
        <p:nvSpPr>
          <p:cNvPr id="2" name="Slide Number Placeholder 1"/>
          <p:cNvSpPr>
            <a:spLocks noGrp="1"/>
          </p:cNvSpPr>
          <p:nvPr>
            <p:ph type="sldNum" sz="quarter" idx="12"/>
          </p:nvPr>
        </p:nvSpPr>
        <p:spPr/>
        <p:txBody>
          <a:bodyPr/>
          <a:lstStyle/>
          <a:p>
            <a:fld id="{77F0F1CB-53EE-4045-A9D0-A8460FF37C83}" type="slidenum">
              <a:rPr lang="en-US" smtClean="0"/>
              <a:t>30</a:t>
            </a:fld>
            <a:endParaRPr lang="en-US"/>
          </a:p>
        </p:txBody>
      </p:sp>
      <p:pic>
        <p:nvPicPr>
          <p:cNvPr id="3" name="Picture 2"/>
          <p:cNvPicPr>
            <a:picLocks noChangeAspect="1"/>
          </p:cNvPicPr>
          <p:nvPr/>
        </p:nvPicPr>
        <p:blipFill>
          <a:blip r:embed="rId2"/>
          <a:stretch>
            <a:fillRect/>
          </a:stretch>
        </p:blipFill>
        <p:spPr>
          <a:xfrm>
            <a:off x="2163651" y="489396"/>
            <a:ext cx="8126569" cy="4237149"/>
          </a:xfrm>
          <a:prstGeom prst="rect">
            <a:avLst/>
          </a:prstGeom>
        </p:spPr>
      </p:pic>
    </p:spTree>
    <p:extLst>
      <p:ext uri="{BB962C8B-B14F-4D97-AF65-F5344CB8AC3E}">
        <p14:creationId xmlns:p14="http://schemas.microsoft.com/office/powerpoint/2010/main" val="3051079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31</a:t>
            </a:fld>
            <a:endParaRPr lang="en-US"/>
          </a:p>
        </p:txBody>
      </p:sp>
      <p:sp>
        <p:nvSpPr>
          <p:cNvPr id="3" name="Rectangle 2"/>
          <p:cNvSpPr/>
          <p:nvPr/>
        </p:nvSpPr>
        <p:spPr>
          <a:xfrm>
            <a:off x="1596980" y="970344"/>
            <a:ext cx="9500315" cy="4062651"/>
          </a:xfrm>
          <a:prstGeom prst="rect">
            <a:avLst/>
          </a:prstGeom>
        </p:spPr>
        <p:txBody>
          <a:bodyPr wrap="square">
            <a:spAutoFit/>
          </a:bodyPr>
          <a:lstStyle/>
          <a:p>
            <a:pPr algn="r" rtl="1"/>
            <a:r>
              <a:rPr lang="en-US" sz="2400" dirty="0" smtClean="0"/>
              <a:t>MESH</a:t>
            </a:r>
          </a:p>
          <a:p>
            <a:pPr algn="just" rtl="1"/>
            <a:r>
              <a:rPr lang="fa-IR" dirty="0" smtClean="0"/>
              <a:t>عمولاً </a:t>
            </a:r>
            <a:r>
              <a:rPr lang="fa-IR" dirty="0"/>
              <a:t>جستجوي مقالات و پايان‌نامه‌ها از طريق واژه‌هاي كليدي آنها صورت مي‌گيرد. واژه‌هاي كليدي هر پايان‌نامه بايد در برگيرندة همة موضوع‌هاي اساسي باشد كه پايان‌نامه دربارة آنها بحث مي‌كند تا اگر كسي در جستجوي پايان‌نامه‌هايي دربارة يكي از آن موضوع‌ها بود، بتواند به پايان‌نامه‌هاي مورد نظر خود دسترسي پيدا كند. كتاب </a:t>
            </a:r>
            <a:r>
              <a:rPr lang="en-US" dirty="0" err="1" smtClean="0"/>
              <a:t>MeSH</a:t>
            </a:r>
            <a:r>
              <a:rPr lang="en-US" dirty="0" smtClean="0"/>
              <a:t> </a:t>
            </a:r>
            <a:r>
              <a:rPr lang="fa-IR" dirty="0"/>
              <a:t>كتابخانة ملي پزشكي امريكا كتابي </a:t>
            </a:r>
            <a:r>
              <a:rPr lang="fa-IR" dirty="0" err="1"/>
              <a:t>به‌نام</a:t>
            </a:r>
            <a:r>
              <a:rPr lang="fa-IR" dirty="0"/>
              <a:t> </a:t>
            </a:r>
            <a:r>
              <a:rPr lang="en-US" dirty="0" err="1" smtClean="0"/>
              <a:t>MeSH</a:t>
            </a:r>
            <a:r>
              <a:rPr lang="fa-IR" dirty="0" smtClean="0"/>
              <a:t> </a:t>
            </a:r>
            <a:r>
              <a:rPr lang="fa-IR" dirty="0" err="1" smtClean="0"/>
              <a:t>سرعنوان‌هاي</a:t>
            </a:r>
            <a:r>
              <a:rPr lang="fa-IR" dirty="0" smtClean="0"/>
              <a:t> </a:t>
            </a:r>
            <a:r>
              <a:rPr lang="fa-IR" dirty="0"/>
              <a:t>موضوعي </a:t>
            </a:r>
            <a:r>
              <a:rPr lang="fa-IR" dirty="0" smtClean="0"/>
              <a:t>پزشكي </a:t>
            </a:r>
            <a:r>
              <a:rPr lang="fa-IR" dirty="0"/>
              <a:t>را چاپ مي‌كند كه در آن واژه‌هاي كليدي استاندارد براي موضوع‌هاي مختلف پزشكي فهرست شده است. </a:t>
            </a:r>
            <a:endParaRPr lang="fa-IR" dirty="0" smtClean="0"/>
          </a:p>
          <a:p>
            <a:pPr algn="r" rtl="1"/>
            <a:r>
              <a:rPr lang="fa-IR" dirty="0" smtClean="0"/>
              <a:t>راهنماي </a:t>
            </a:r>
            <a:r>
              <a:rPr lang="fa-IR" dirty="0"/>
              <a:t>عملي براي انتخاب واژة كليدي با استفاده از </a:t>
            </a:r>
            <a:r>
              <a:rPr lang="fa-IR" dirty="0" smtClean="0"/>
              <a:t>كتاب </a:t>
            </a:r>
            <a:r>
              <a:rPr lang="en-US" dirty="0" err="1" smtClean="0"/>
              <a:t>MeSH</a:t>
            </a:r>
            <a:r>
              <a:rPr lang="fa-IR" dirty="0" smtClean="0"/>
              <a:t> </a:t>
            </a:r>
          </a:p>
          <a:p>
            <a:pPr algn="just" rtl="1"/>
            <a:r>
              <a:rPr lang="fa-IR" dirty="0"/>
              <a:t>الف- اگر واژه‌اي به زبان انگليسي براي موضوع خود در نظر داريد، آن را در بخش فهرست الفبايي جستجو كنيد. در اين بخش برخي از عناوين با قلم درشت‌ترو برخي عنوان‌ها با قلم ريزتر نوشته شده‌اند. عناويني كه با قلم درشت‌تر نوشته شده‌اند، عنوانهاي موضوعي پذيرفته شده مي‌باشند. عناويني كه با قلم ريزتر نوشته شده‌اند، عنوانهايي هستند كه پذيرفته نشده‌اند اما واژه‌اي نزديك به آنها كه در دنباله با عبارت </a:t>
            </a:r>
            <a:r>
              <a:rPr lang="en-US" dirty="0"/>
              <a:t> "see" </a:t>
            </a:r>
            <a:r>
              <a:rPr lang="fa-IR" dirty="0"/>
              <a:t>آورده شده‌اند. اگر واژة مورد نظر شما با قلم درشت و يا با قلم ريز در فهرست الفبايي نوشته نشده است، بايد واژة ديگري انتخاب نماييد.</a:t>
            </a:r>
          </a:p>
        </p:txBody>
      </p:sp>
    </p:spTree>
    <p:extLst>
      <p:ext uri="{BB962C8B-B14F-4D97-AF65-F5344CB8AC3E}">
        <p14:creationId xmlns:p14="http://schemas.microsoft.com/office/powerpoint/2010/main" val="333902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F0F1CB-53EE-4045-A9D0-A8460FF37C83}" type="slidenum">
              <a:rPr lang="en-US" smtClean="0"/>
              <a:t>32</a:t>
            </a:fld>
            <a:endParaRPr lang="en-US"/>
          </a:p>
        </p:txBody>
      </p:sp>
      <p:sp>
        <p:nvSpPr>
          <p:cNvPr id="5" name="TextBox 4"/>
          <p:cNvSpPr txBox="1"/>
          <p:nvPr/>
        </p:nvSpPr>
        <p:spPr>
          <a:xfrm>
            <a:off x="2859110" y="2846231"/>
            <a:ext cx="5537915" cy="707886"/>
          </a:xfrm>
          <a:prstGeom prst="rect">
            <a:avLst/>
          </a:prstGeom>
          <a:noFill/>
        </p:spPr>
        <p:txBody>
          <a:bodyPr wrap="square" rtlCol="0">
            <a:spAutoFit/>
          </a:bodyPr>
          <a:lstStyle/>
          <a:p>
            <a:pPr algn="ctr"/>
            <a:r>
              <a:rPr lang="fa-IR" sz="4000" b="1" dirty="0" smtClean="0">
                <a:cs typeface="B Lotus" panose="00000400000000000000" pitchFamily="2" charset="-78"/>
              </a:rPr>
              <a:t>با تشکر از توجه شما</a:t>
            </a:r>
            <a:endParaRPr lang="en-US" sz="4000" b="1" dirty="0">
              <a:cs typeface="B Lotus" panose="00000400000000000000" pitchFamily="2" charset="-78"/>
            </a:endParaRPr>
          </a:p>
        </p:txBody>
      </p:sp>
    </p:spTree>
    <p:extLst>
      <p:ext uri="{BB962C8B-B14F-4D97-AF65-F5344CB8AC3E}">
        <p14:creationId xmlns:p14="http://schemas.microsoft.com/office/powerpoint/2010/main" val="2705930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F0F1CB-53EE-4045-A9D0-A8460FF37C83}" type="slidenum">
              <a:rPr lang="en-US" smtClean="0"/>
              <a:t>4</a:t>
            </a:fld>
            <a:endParaRPr lang="en-US"/>
          </a:p>
        </p:txBody>
      </p:sp>
      <p:pic>
        <p:nvPicPr>
          <p:cNvPr id="4" name="Content Placeholder 3"/>
          <p:cNvPicPr>
            <a:picLocks noGrp="1" noChangeAspect="1"/>
          </p:cNvPicPr>
          <p:nvPr>
            <p:ph idx="4294967295"/>
          </p:nvPr>
        </p:nvPicPr>
        <p:blipFill>
          <a:blip r:embed="rId2"/>
          <a:stretch>
            <a:fillRect/>
          </a:stretch>
        </p:blipFill>
        <p:spPr>
          <a:xfrm>
            <a:off x="1854559" y="519203"/>
            <a:ext cx="8598794" cy="5817203"/>
          </a:xfrm>
          <a:prstGeom prst="rect">
            <a:avLst/>
          </a:prstGeom>
        </p:spPr>
      </p:pic>
    </p:spTree>
    <p:extLst>
      <p:ext uri="{BB962C8B-B14F-4D97-AF65-F5344CB8AC3E}">
        <p14:creationId xmlns:p14="http://schemas.microsoft.com/office/powerpoint/2010/main" val="373663876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0F1CB-53EE-4045-A9D0-A8460FF37C83}" type="slidenum">
              <a:rPr lang="en-US" smtClean="0"/>
              <a:t>5</a:t>
            </a:fld>
            <a:endParaRPr lang="en-US"/>
          </a:p>
        </p:txBody>
      </p:sp>
      <p:pic>
        <p:nvPicPr>
          <p:cNvPr id="3" name="Picture 2"/>
          <p:cNvPicPr>
            <a:picLocks noChangeAspect="1"/>
          </p:cNvPicPr>
          <p:nvPr/>
        </p:nvPicPr>
        <p:blipFill>
          <a:blip r:embed="rId2"/>
          <a:stretch>
            <a:fillRect/>
          </a:stretch>
        </p:blipFill>
        <p:spPr>
          <a:xfrm>
            <a:off x="1648496" y="247923"/>
            <a:ext cx="9504608" cy="6152877"/>
          </a:xfrm>
          <a:prstGeom prst="rect">
            <a:avLst/>
          </a:prstGeom>
        </p:spPr>
      </p:pic>
    </p:spTree>
    <p:extLst>
      <p:ext uri="{BB962C8B-B14F-4D97-AF65-F5344CB8AC3E}">
        <p14:creationId xmlns:p14="http://schemas.microsoft.com/office/powerpoint/2010/main" val="487510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F0F1CB-53EE-4045-A9D0-A8460FF37C83}" type="slidenum">
              <a:rPr lang="en-US" smtClean="0"/>
              <a:t>6</a:t>
            </a:fld>
            <a:endParaRPr lang="en-US"/>
          </a:p>
        </p:txBody>
      </p:sp>
      <p:pic>
        <p:nvPicPr>
          <p:cNvPr id="4" name="Content Placeholder 3"/>
          <p:cNvPicPr>
            <a:picLocks noGrp="1" noChangeAspect="1"/>
          </p:cNvPicPr>
          <p:nvPr>
            <p:ph idx="4294967295"/>
          </p:nvPr>
        </p:nvPicPr>
        <p:blipFill>
          <a:blip r:embed="rId2"/>
          <a:stretch>
            <a:fillRect/>
          </a:stretch>
        </p:blipFill>
        <p:spPr>
          <a:xfrm>
            <a:off x="1609860" y="167426"/>
            <a:ext cx="9684063" cy="6400800"/>
          </a:xfrm>
          <a:prstGeom prst="rect">
            <a:avLst/>
          </a:prstGeom>
        </p:spPr>
      </p:pic>
    </p:spTree>
    <p:extLst>
      <p:ext uri="{BB962C8B-B14F-4D97-AF65-F5344CB8AC3E}">
        <p14:creationId xmlns:p14="http://schemas.microsoft.com/office/powerpoint/2010/main" val="3225598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0468" y="218942"/>
            <a:ext cx="9092484" cy="5710840"/>
          </a:xfrm>
          <a:prstGeom prst="rect">
            <a:avLst/>
          </a:prstGeom>
        </p:spPr>
      </p:pic>
      <p:sp>
        <p:nvSpPr>
          <p:cNvPr id="6" name="Slide Number Placeholder 5"/>
          <p:cNvSpPr>
            <a:spLocks noGrp="1"/>
          </p:cNvSpPr>
          <p:nvPr>
            <p:ph type="sldNum" sz="quarter" idx="12"/>
          </p:nvPr>
        </p:nvSpPr>
        <p:spPr/>
        <p:txBody>
          <a:bodyPr/>
          <a:lstStyle/>
          <a:p>
            <a:fld id="{77F0F1CB-53EE-4045-A9D0-A8460FF37C83}" type="slidenum">
              <a:rPr lang="en-US" smtClean="0"/>
              <a:t>7</a:t>
            </a:fld>
            <a:endParaRPr lang="en-US"/>
          </a:p>
        </p:txBody>
      </p:sp>
    </p:spTree>
    <p:extLst>
      <p:ext uri="{BB962C8B-B14F-4D97-AF65-F5344CB8AC3E}">
        <p14:creationId xmlns:p14="http://schemas.microsoft.com/office/powerpoint/2010/main" val="144041592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1831" y="218941"/>
            <a:ext cx="8770513" cy="5962917"/>
          </a:xfrm>
          <a:prstGeom prst="rect">
            <a:avLst/>
          </a:prstGeom>
        </p:spPr>
      </p:pic>
      <p:sp>
        <p:nvSpPr>
          <p:cNvPr id="3" name="Slide Number Placeholder 2"/>
          <p:cNvSpPr>
            <a:spLocks noGrp="1"/>
          </p:cNvSpPr>
          <p:nvPr>
            <p:ph type="sldNum" sz="quarter" idx="12"/>
          </p:nvPr>
        </p:nvSpPr>
        <p:spPr/>
        <p:txBody>
          <a:bodyPr/>
          <a:lstStyle/>
          <a:p>
            <a:fld id="{77F0F1CB-53EE-4045-A9D0-A8460FF37C83}" type="slidenum">
              <a:rPr lang="en-US" smtClean="0"/>
              <a:t>8</a:t>
            </a:fld>
            <a:endParaRPr lang="en-US"/>
          </a:p>
        </p:txBody>
      </p:sp>
    </p:spTree>
    <p:extLst>
      <p:ext uri="{BB962C8B-B14F-4D97-AF65-F5344CB8AC3E}">
        <p14:creationId xmlns:p14="http://schemas.microsoft.com/office/powerpoint/2010/main" val="162653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نحوه جستجو در </a:t>
            </a:r>
            <a:r>
              <a:rPr lang="en-US" dirty="0" smtClean="0"/>
              <a:t>PubMed</a:t>
            </a:r>
            <a:endParaRPr lang="en-US" dirty="0"/>
          </a:p>
        </p:txBody>
      </p:sp>
      <p:sp>
        <p:nvSpPr>
          <p:cNvPr id="3" name="Content Placeholder 2"/>
          <p:cNvSpPr>
            <a:spLocks noGrp="1"/>
          </p:cNvSpPr>
          <p:nvPr>
            <p:ph idx="1"/>
          </p:nvPr>
        </p:nvSpPr>
        <p:spPr>
          <a:xfrm>
            <a:off x="2486181" y="1566930"/>
            <a:ext cx="8915400" cy="3777622"/>
          </a:xfrm>
        </p:spPr>
        <p:txBody>
          <a:bodyPr>
            <a:noAutofit/>
          </a:bodyPr>
          <a:lstStyle/>
          <a:p>
            <a:pPr marL="0" indent="0" algn="r">
              <a:buNone/>
            </a:pPr>
            <a:r>
              <a:rPr lang="fa-IR" sz="2800" b="1" dirty="0" err="1">
                <a:cs typeface="B Lotus" panose="00000400000000000000" pitchFamily="2" charset="-78"/>
              </a:rPr>
              <a:t>يافتن</a:t>
            </a:r>
            <a:r>
              <a:rPr lang="fa-IR" sz="2800" b="1" dirty="0">
                <a:cs typeface="B Lotus" panose="00000400000000000000" pitchFamily="2" charset="-78"/>
              </a:rPr>
              <a:t> </a:t>
            </a:r>
            <a:r>
              <a:rPr lang="fa-IR" sz="2800" b="1" dirty="0" err="1">
                <a:cs typeface="B Lotus" panose="00000400000000000000" pitchFamily="2" charset="-78"/>
              </a:rPr>
              <a:t>كلمات</a:t>
            </a:r>
            <a:r>
              <a:rPr lang="fa-IR" sz="2800" b="1" dirty="0">
                <a:cs typeface="B Lotus" panose="00000400000000000000" pitchFamily="2" charset="-78"/>
              </a:rPr>
              <a:t> </a:t>
            </a:r>
            <a:r>
              <a:rPr lang="fa-IR" sz="2800" b="1" dirty="0" err="1">
                <a:cs typeface="B Lotus" panose="00000400000000000000" pitchFamily="2" charset="-78"/>
              </a:rPr>
              <a:t>كليدي</a:t>
            </a:r>
            <a:r>
              <a:rPr lang="fa-IR" sz="2800" b="1" dirty="0">
                <a:cs typeface="B Lotus" panose="00000400000000000000" pitchFamily="2" charset="-78"/>
              </a:rPr>
              <a:t> </a:t>
            </a:r>
            <a:r>
              <a:rPr lang="fa-IR" sz="2800" b="1" dirty="0" err="1">
                <a:cs typeface="B Lotus" panose="00000400000000000000" pitchFamily="2" charset="-78"/>
              </a:rPr>
              <a:t>صحيح</a:t>
            </a:r>
            <a:r>
              <a:rPr lang="fa-IR" sz="2800" b="1" dirty="0">
                <a:cs typeface="B Lotus" panose="00000400000000000000" pitchFamily="2" charset="-78"/>
              </a:rPr>
              <a:t> </a:t>
            </a:r>
            <a:endParaRPr lang="en-US" sz="2800" b="1" dirty="0" smtClean="0">
              <a:cs typeface="B Lotus" panose="00000400000000000000" pitchFamily="2" charset="-78"/>
            </a:endParaRPr>
          </a:p>
          <a:p>
            <a:pPr marL="0" indent="0" algn="r">
              <a:buNone/>
            </a:pPr>
            <a:r>
              <a:rPr lang="fa-IR" sz="2800" b="1" dirty="0" smtClean="0">
                <a:cs typeface="B Lotus" panose="00000400000000000000" pitchFamily="2" charset="-78"/>
              </a:rPr>
              <a:t>الف: چه </a:t>
            </a:r>
            <a:r>
              <a:rPr lang="fa-IR" sz="2800" b="1" dirty="0" err="1" smtClean="0">
                <a:cs typeface="B Lotus" panose="00000400000000000000" pitchFamily="2" charset="-78"/>
              </a:rPr>
              <a:t>چيز</a:t>
            </a:r>
            <a:r>
              <a:rPr lang="fa-IR" sz="2800" b="1" dirty="0" smtClean="0">
                <a:cs typeface="B Lotus" panose="00000400000000000000" pitchFamily="2" charset="-78"/>
              </a:rPr>
              <a:t> را </a:t>
            </a:r>
            <a:r>
              <a:rPr lang="fa-IR" sz="2800" b="1" dirty="0" err="1" smtClean="0">
                <a:cs typeface="B Lotus" panose="00000400000000000000" pitchFamily="2" charset="-78"/>
              </a:rPr>
              <a:t>روي</a:t>
            </a:r>
            <a:r>
              <a:rPr lang="fa-IR" sz="2800" b="1" dirty="0" smtClean="0">
                <a:cs typeface="B Lotus" panose="00000400000000000000" pitchFamily="2" charset="-78"/>
              </a:rPr>
              <a:t> چه </a:t>
            </a:r>
            <a:r>
              <a:rPr lang="fa-IR" sz="2800" b="1" dirty="0" err="1" smtClean="0">
                <a:cs typeface="B Lotus" panose="00000400000000000000" pitchFamily="2" charset="-78"/>
              </a:rPr>
              <a:t>كساني</a:t>
            </a:r>
            <a:r>
              <a:rPr lang="fa-IR" sz="2800" b="1" dirty="0" smtClean="0">
                <a:cs typeface="B Lotus" panose="00000400000000000000" pitchFamily="2" charset="-78"/>
              </a:rPr>
              <a:t>:</a:t>
            </a:r>
          </a:p>
          <a:p>
            <a:pPr marL="0" indent="0" algn="r">
              <a:buNone/>
            </a:pPr>
            <a:r>
              <a:rPr lang="fa-IR" sz="2800" b="1" dirty="0" err="1" smtClean="0">
                <a:cs typeface="B Lotus" panose="00000400000000000000" pitchFamily="2" charset="-78"/>
              </a:rPr>
              <a:t>بررسي</a:t>
            </a:r>
            <a:r>
              <a:rPr lang="fa-IR" sz="2800" b="1" dirty="0" smtClean="0">
                <a:cs typeface="B Lotus" panose="00000400000000000000" pitchFamily="2" charset="-78"/>
              </a:rPr>
              <a:t> </a:t>
            </a:r>
            <a:r>
              <a:rPr lang="fa-IR" sz="2800" b="1" dirty="0" err="1">
                <a:cs typeface="B Lotus" panose="00000400000000000000" pitchFamily="2" charset="-78"/>
              </a:rPr>
              <a:t>تاثير</a:t>
            </a:r>
            <a:r>
              <a:rPr lang="fa-IR" sz="2800" b="1" dirty="0">
                <a:cs typeface="B Lotus" panose="00000400000000000000" pitchFamily="2" charset="-78"/>
              </a:rPr>
              <a:t> مصرف </a:t>
            </a:r>
            <a:r>
              <a:rPr lang="fa-IR" sz="2800" b="1" dirty="0" err="1">
                <a:cs typeface="B Lotus" panose="00000400000000000000" pitchFamily="2" charset="-78"/>
              </a:rPr>
              <a:t>نمك</a:t>
            </a:r>
            <a:r>
              <a:rPr lang="fa-IR" sz="2800" b="1" dirty="0">
                <a:cs typeface="B Lotus" panose="00000400000000000000" pitchFamily="2" charset="-78"/>
              </a:rPr>
              <a:t> بر </a:t>
            </a:r>
            <a:r>
              <a:rPr lang="fa-IR" sz="2800" b="1" dirty="0" err="1">
                <a:cs typeface="B Lotus" panose="00000400000000000000" pitchFamily="2" charset="-78"/>
              </a:rPr>
              <a:t>بيماران</a:t>
            </a:r>
            <a:r>
              <a:rPr lang="fa-IR" sz="2800" b="1" dirty="0">
                <a:cs typeface="B Lotus" panose="00000400000000000000" pitchFamily="2" charset="-78"/>
              </a:rPr>
              <a:t> </a:t>
            </a:r>
            <a:r>
              <a:rPr lang="fa-IR" sz="2800" b="1" dirty="0" err="1">
                <a:cs typeface="B Lotus" panose="00000400000000000000" pitchFamily="2" charset="-78"/>
              </a:rPr>
              <a:t>قلبي</a:t>
            </a:r>
            <a:endParaRPr lang="fa-IR" sz="2800" b="1" dirty="0">
              <a:cs typeface="B Lotus" panose="00000400000000000000" pitchFamily="2" charset="-78"/>
            </a:endParaRPr>
          </a:p>
          <a:p>
            <a:pPr marL="0" indent="0" algn="r">
              <a:buNone/>
            </a:pPr>
            <a:r>
              <a:rPr lang="fa-IR" sz="2800" b="1" dirty="0">
                <a:cs typeface="B Lotus" panose="00000400000000000000" pitchFamily="2" charset="-78"/>
              </a:rPr>
              <a:t>ب: اثر چه </a:t>
            </a:r>
            <a:r>
              <a:rPr lang="fa-IR" sz="2800" b="1" dirty="0" err="1">
                <a:cs typeface="B Lotus" panose="00000400000000000000" pitchFamily="2" charset="-78"/>
              </a:rPr>
              <a:t>چيز</a:t>
            </a:r>
            <a:r>
              <a:rPr lang="fa-IR" sz="2800" b="1" dirty="0">
                <a:cs typeface="B Lotus" panose="00000400000000000000" pitchFamily="2" charset="-78"/>
              </a:rPr>
              <a:t> </a:t>
            </a:r>
            <a:r>
              <a:rPr lang="fa-IR" sz="2800" b="1" dirty="0" err="1">
                <a:cs typeface="B Lotus" panose="00000400000000000000" pitchFamily="2" charset="-78"/>
              </a:rPr>
              <a:t>روي</a:t>
            </a:r>
            <a:r>
              <a:rPr lang="fa-IR" sz="2800" b="1" dirty="0">
                <a:cs typeface="B Lotus" panose="00000400000000000000" pitchFamily="2" charset="-78"/>
              </a:rPr>
              <a:t> </a:t>
            </a:r>
            <a:r>
              <a:rPr lang="fa-IR" sz="2800" b="1" dirty="0" err="1">
                <a:cs typeface="B Lotus" panose="00000400000000000000" pitchFamily="2" charset="-78"/>
              </a:rPr>
              <a:t>چي</a:t>
            </a:r>
            <a:r>
              <a:rPr lang="fa-IR" sz="2800" b="1" dirty="0">
                <a:cs typeface="B Lotus" panose="00000400000000000000" pitchFamily="2" charset="-78"/>
              </a:rPr>
              <a:t> در چه </a:t>
            </a:r>
            <a:r>
              <a:rPr lang="fa-IR" sz="2800" b="1" dirty="0" err="1">
                <a:cs typeface="B Lotus" panose="00000400000000000000" pitchFamily="2" charset="-78"/>
              </a:rPr>
              <a:t>كساني</a:t>
            </a:r>
            <a:r>
              <a:rPr lang="fa-IR" sz="2800" b="1" dirty="0">
                <a:cs typeface="B Lotus" panose="00000400000000000000" pitchFamily="2" charset="-78"/>
              </a:rPr>
              <a:t>:</a:t>
            </a:r>
          </a:p>
          <a:p>
            <a:pPr marL="0" indent="0" algn="r">
              <a:buNone/>
            </a:pPr>
            <a:r>
              <a:rPr lang="fa-IR" sz="2800" b="1" dirty="0" err="1">
                <a:cs typeface="B Lotus" panose="00000400000000000000" pitchFamily="2" charset="-78"/>
              </a:rPr>
              <a:t>بررسي</a:t>
            </a:r>
            <a:r>
              <a:rPr lang="fa-IR" sz="2800" b="1" dirty="0">
                <a:cs typeface="B Lotus" panose="00000400000000000000" pitchFamily="2" charset="-78"/>
              </a:rPr>
              <a:t> </a:t>
            </a:r>
            <a:r>
              <a:rPr lang="fa-IR" sz="2800" b="1" dirty="0" err="1">
                <a:cs typeface="B Lotus" panose="00000400000000000000" pitchFamily="2" charset="-78"/>
              </a:rPr>
              <a:t>مقايسه</a:t>
            </a:r>
            <a:r>
              <a:rPr lang="fa-IR" sz="2800" b="1" dirty="0">
                <a:cs typeface="B Lotus" panose="00000400000000000000" pitchFamily="2" charset="-78"/>
              </a:rPr>
              <a:t> </a:t>
            </a:r>
            <a:r>
              <a:rPr lang="fa-IR" sz="2800" b="1" dirty="0" err="1">
                <a:cs typeface="B Lotus" panose="00000400000000000000" pitchFamily="2" charset="-78"/>
              </a:rPr>
              <a:t>اي</a:t>
            </a:r>
            <a:r>
              <a:rPr lang="fa-IR" sz="2800" b="1" dirty="0">
                <a:cs typeface="B Lotus" panose="00000400000000000000" pitchFamily="2" charset="-78"/>
              </a:rPr>
              <a:t> اثر </a:t>
            </a:r>
            <a:r>
              <a:rPr lang="fa-IR" sz="2800" b="1" dirty="0" err="1">
                <a:cs typeface="B Lotus" panose="00000400000000000000" pitchFamily="2" charset="-78"/>
              </a:rPr>
              <a:t>راديوتراپي</a:t>
            </a:r>
            <a:r>
              <a:rPr lang="fa-IR" sz="2800" b="1" dirty="0">
                <a:cs typeface="B Lotus" panose="00000400000000000000" pitchFamily="2" charset="-78"/>
              </a:rPr>
              <a:t> و </a:t>
            </a:r>
            <a:r>
              <a:rPr lang="fa-IR" sz="2800" b="1" dirty="0" err="1">
                <a:cs typeface="B Lotus" panose="00000400000000000000" pitchFamily="2" charset="-78"/>
              </a:rPr>
              <a:t>كموتراپي</a:t>
            </a:r>
            <a:r>
              <a:rPr lang="fa-IR" sz="2800" b="1" dirty="0">
                <a:cs typeface="B Lotus" panose="00000400000000000000" pitchFamily="2" charset="-78"/>
              </a:rPr>
              <a:t> در</a:t>
            </a:r>
          </a:p>
          <a:p>
            <a:pPr marL="0" indent="0" algn="r">
              <a:buNone/>
            </a:pPr>
            <a:r>
              <a:rPr lang="fa-IR" sz="2800" b="1" dirty="0" err="1">
                <a:cs typeface="B Lotus" panose="00000400000000000000" pitchFamily="2" charset="-78"/>
              </a:rPr>
              <a:t>پيشرفت</a:t>
            </a:r>
            <a:r>
              <a:rPr lang="fa-IR" sz="2800" b="1" dirty="0">
                <a:cs typeface="B Lotus" panose="00000400000000000000" pitchFamily="2" charset="-78"/>
              </a:rPr>
              <a:t> تومور </a:t>
            </a:r>
            <a:r>
              <a:rPr lang="fa-IR" sz="2800" b="1" dirty="0" err="1">
                <a:cs typeface="B Lotus" panose="00000400000000000000" pitchFamily="2" charset="-78"/>
              </a:rPr>
              <a:t>بيماران</a:t>
            </a:r>
            <a:r>
              <a:rPr lang="fa-IR" sz="2800" b="1" dirty="0">
                <a:cs typeface="B Lotus" panose="00000400000000000000" pitchFamily="2" charset="-78"/>
              </a:rPr>
              <a:t> مبتلا به سرطان پوست</a:t>
            </a:r>
          </a:p>
          <a:p>
            <a:pPr marL="0" indent="0" algn="r">
              <a:buNone/>
            </a:pPr>
            <a:r>
              <a:rPr lang="fa-IR" sz="2800" b="1" dirty="0" err="1">
                <a:cs typeface="B Lotus" panose="00000400000000000000" pitchFamily="2" charset="-78"/>
              </a:rPr>
              <a:t>نكته</a:t>
            </a:r>
            <a:r>
              <a:rPr lang="fa-IR" sz="2800" b="1" dirty="0">
                <a:cs typeface="B Lotus" panose="00000400000000000000" pitchFamily="2" charset="-78"/>
              </a:rPr>
              <a:t>: </a:t>
            </a:r>
            <a:r>
              <a:rPr lang="fa-IR" sz="2800" b="1" dirty="0" err="1">
                <a:cs typeface="B Lotus" panose="00000400000000000000" pitchFamily="2" charset="-78"/>
              </a:rPr>
              <a:t>كلمه</a:t>
            </a:r>
            <a:r>
              <a:rPr lang="fa-IR" sz="2800" b="1" dirty="0">
                <a:cs typeface="B Lotus" panose="00000400000000000000" pitchFamily="2" charset="-78"/>
              </a:rPr>
              <a:t> جستجو </a:t>
            </a:r>
            <a:r>
              <a:rPr lang="fa-IR" sz="2800" b="1" dirty="0" err="1">
                <a:cs typeface="B Lotus" panose="00000400000000000000" pitchFamily="2" charset="-78"/>
              </a:rPr>
              <a:t>بايد</a:t>
            </a:r>
            <a:r>
              <a:rPr lang="fa-IR" sz="2800" b="1" dirty="0">
                <a:cs typeface="B Lotus" panose="00000400000000000000" pitchFamily="2" charset="-78"/>
              </a:rPr>
              <a:t> به زبان </a:t>
            </a:r>
            <a:r>
              <a:rPr lang="fa-IR" sz="2800" b="1" dirty="0" err="1">
                <a:cs typeface="B Lotus" panose="00000400000000000000" pitchFamily="2" charset="-78"/>
              </a:rPr>
              <a:t>انگليسي</a:t>
            </a:r>
            <a:r>
              <a:rPr lang="fa-IR" sz="2800" b="1" dirty="0">
                <a:cs typeface="B Lotus" panose="00000400000000000000" pitchFamily="2" charset="-78"/>
              </a:rPr>
              <a:t> باشد.</a:t>
            </a:r>
            <a:endParaRPr lang="en-US" sz="28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fld id="{77F0F1CB-53EE-4045-A9D0-A8460FF37C83}" type="slidenum">
              <a:rPr lang="en-US" smtClean="0"/>
              <a:t>9</a:t>
            </a:fld>
            <a:endParaRPr lang="en-US"/>
          </a:p>
        </p:txBody>
      </p:sp>
    </p:spTree>
    <p:extLst>
      <p:ext uri="{BB962C8B-B14F-4D97-AF65-F5344CB8AC3E}">
        <p14:creationId xmlns:p14="http://schemas.microsoft.com/office/powerpoint/2010/main" val="4120779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274</TotalTime>
  <Words>912</Words>
  <Application>Microsoft Office PowerPoint</Application>
  <PresentationFormat>Widescreen</PresentationFormat>
  <Paragraphs>97</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 Lotus</vt:lpstr>
      <vt:lpstr>B Nazanin</vt:lpstr>
      <vt:lpstr>Calibri</vt:lpstr>
      <vt:lpstr>Century Gothic</vt:lpstr>
      <vt:lpstr>Tahoma</vt:lpstr>
      <vt:lpstr>Times New Roman</vt:lpstr>
      <vt:lpstr>Wingdings</vt:lpstr>
      <vt:lpstr>Wingdings 3</vt:lpstr>
      <vt:lpstr>Wisp</vt:lpstr>
      <vt:lpstr>نحوه جستجو در PubMed</vt:lpstr>
      <vt:lpstr>اهداف</vt:lpstr>
      <vt:lpstr>PubMed</vt:lpstr>
      <vt:lpstr>PowerPoint Presentation</vt:lpstr>
      <vt:lpstr>PowerPoint Presentation</vt:lpstr>
      <vt:lpstr>PowerPoint Presentation</vt:lpstr>
      <vt:lpstr>PowerPoint Presentation</vt:lpstr>
      <vt:lpstr>PowerPoint Presentation</vt:lpstr>
      <vt:lpstr>نحوه جستجو در PubMed</vt:lpstr>
      <vt:lpstr>نحوه جستجو در PubMed(در ادامه)</vt:lpstr>
      <vt:lpstr>نحوه جستجو در PubMed(در ادامه)</vt:lpstr>
      <vt:lpstr>PowerPoint Presentation</vt:lpstr>
      <vt:lpstr>PowerPoint Presentation</vt:lpstr>
      <vt:lpstr>PowerPoint Presentation</vt:lpstr>
      <vt:lpstr>PowerPoint Presentation</vt:lpstr>
      <vt:lpstr>PowerPoint Presentation</vt:lpstr>
      <vt:lpstr>PowerPoint Presentation</vt:lpstr>
      <vt:lpstr>اهميت دستيابي به Full Text</vt:lpstr>
      <vt:lpstr>PowerPoint Presentation</vt:lpstr>
      <vt:lpstr>PowerPoint Presentation</vt:lpstr>
      <vt:lpstr>PowerPoint Presentation</vt:lpstr>
      <vt:lpstr>Full Textراه هاي ديگر دستيابي به </vt:lpstr>
      <vt:lpstr>My NCBI</vt:lpstr>
      <vt:lpstr>PowerPoint Presentation</vt:lpstr>
      <vt:lpstr>PowerPoint Presentation</vt:lpstr>
      <vt:lpstr>PowerPoint Presentation</vt:lpstr>
      <vt:lpstr>PowerPoint Presentation</vt:lpstr>
      <vt:lpstr>PowerPoint Presentation</vt:lpstr>
      <vt:lpstr>PowerPoint Presentation</vt:lpstr>
      <vt:lpstr>در ضمن این سایت دارای امکانات دیگری نظیر single citation که برای یافتن مقاله ای که مشخصات آن نظیر تاریخ انتشار، نام نویسنده و ... آن مشخص باشد.  MESH برای پیدا کردن یا عناوین پذیرفته شده که در این صورت کار جستجو سریعتر انجام می گیرد.</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sonaymomeni</dc:creator>
  <cp:lastModifiedBy>sonaymomeni</cp:lastModifiedBy>
  <cp:revision>52</cp:revision>
  <dcterms:created xsi:type="dcterms:W3CDTF">2017-12-19T18:48:12Z</dcterms:created>
  <dcterms:modified xsi:type="dcterms:W3CDTF">2018-02-02T20:42:57Z</dcterms:modified>
</cp:coreProperties>
</file>